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nva Sans" panose="020B0604020202020204" charset="0"/>
      <p:regular r:id="rId12"/>
    </p:embeddedFont>
    <p:embeddedFont>
      <p:font typeface="Gochi Hand" panose="020B0604020202020204" charset="0"/>
      <p:regular r:id="rId13"/>
    </p:embeddedFont>
    <p:embeddedFont>
      <p:font typeface="Montserrat" panose="00000500000000000000" pitchFamily="2" charset="0"/>
      <p:regular r:id="rId14"/>
    </p:embeddedFont>
    <p:embeddedFont>
      <p:font typeface="Montserrat Bold" panose="00000800000000000000" charset="0"/>
      <p:regular r:id="rId15"/>
    </p:embeddedFont>
    <p:embeddedFont>
      <p:font typeface="Montserrat Semi-Bold" panose="020B0604020202020204" charset="0"/>
      <p:regular r:id="rId16"/>
    </p:embeddedFont>
    <p:embeddedFont>
      <p:font typeface="One Little Font"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898"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45454"/>
        </a:solidFill>
        <a:effectLst/>
      </p:bgPr>
    </p:bg>
    <p:spTree>
      <p:nvGrpSpPr>
        <p:cNvPr id="1" name=""/>
        <p:cNvGrpSpPr/>
        <p:nvPr/>
      </p:nvGrpSpPr>
      <p:grpSpPr>
        <a:xfrm>
          <a:off x="0" y="0"/>
          <a:ext cx="0" cy="0"/>
          <a:chOff x="0" y="0"/>
          <a:chExt cx="0" cy="0"/>
        </a:xfrm>
      </p:grpSpPr>
      <p:sp>
        <p:nvSpPr>
          <p:cNvPr id="2" name="Freeform 2"/>
          <p:cNvSpPr/>
          <p:nvPr/>
        </p:nvSpPr>
        <p:spPr>
          <a:xfrm>
            <a:off x="-786685" y="-5976940"/>
            <a:ext cx="10972800" cy="8229600"/>
          </a:xfrm>
          <a:custGeom>
            <a:avLst/>
            <a:gdLst/>
            <a:ahLst/>
            <a:cxnLst/>
            <a:rect l="l" t="t" r="r" b="b"/>
            <a:pathLst>
              <a:path w="10972800" h="8229600">
                <a:moveTo>
                  <a:pt x="0" y="0"/>
                </a:moveTo>
                <a:lnTo>
                  <a:pt x="10972800" y="0"/>
                </a:lnTo>
                <a:lnTo>
                  <a:pt x="10972800" y="8229600"/>
                </a:lnTo>
                <a:lnTo>
                  <a:pt x="0" y="8229600"/>
                </a:lnTo>
                <a:lnTo>
                  <a:pt x="0" y="0"/>
                </a:lnTo>
                <a:close/>
              </a:path>
            </a:pathLst>
          </a:custGeom>
          <a:blipFill>
            <a:blip r:embed="rId2"/>
            <a:stretch>
              <a:fillRect/>
            </a:stretch>
          </a:blipFill>
        </p:spPr>
      </p:sp>
      <p:sp>
        <p:nvSpPr>
          <p:cNvPr id="3" name="Freeform 3"/>
          <p:cNvSpPr/>
          <p:nvPr/>
        </p:nvSpPr>
        <p:spPr>
          <a:xfrm>
            <a:off x="8409680" y="-4983573"/>
            <a:ext cx="10972800" cy="8229600"/>
          </a:xfrm>
          <a:custGeom>
            <a:avLst/>
            <a:gdLst/>
            <a:ahLst/>
            <a:cxnLst/>
            <a:rect l="l" t="t" r="r" b="b"/>
            <a:pathLst>
              <a:path w="10972800" h="8229600">
                <a:moveTo>
                  <a:pt x="0" y="0"/>
                </a:moveTo>
                <a:lnTo>
                  <a:pt x="10972800" y="0"/>
                </a:lnTo>
                <a:lnTo>
                  <a:pt x="10972800" y="8229600"/>
                </a:lnTo>
                <a:lnTo>
                  <a:pt x="0" y="8229600"/>
                </a:lnTo>
                <a:lnTo>
                  <a:pt x="0" y="0"/>
                </a:lnTo>
                <a:close/>
              </a:path>
            </a:pathLst>
          </a:custGeom>
          <a:blipFill>
            <a:blip r:embed="rId2"/>
            <a:stretch>
              <a:fillRect/>
            </a:stretch>
          </a:blipFill>
        </p:spPr>
      </p:sp>
      <p:sp>
        <p:nvSpPr>
          <p:cNvPr id="4" name="Freeform 4"/>
          <p:cNvSpPr/>
          <p:nvPr/>
        </p:nvSpPr>
        <p:spPr>
          <a:xfrm>
            <a:off x="3491536" y="1056110"/>
            <a:ext cx="11292762" cy="8229600"/>
          </a:xfrm>
          <a:custGeom>
            <a:avLst/>
            <a:gdLst/>
            <a:ahLst/>
            <a:cxnLst/>
            <a:rect l="l" t="t" r="r" b="b"/>
            <a:pathLst>
              <a:path w="11292762" h="8229600">
                <a:moveTo>
                  <a:pt x="0" y="0"/>
                </a:moveTo>
                <a:lnTo>
                  <a:pt x="11292762" y="0"/>
                </a:lnTo>
                <a:lnTo>
                  <a:pt x="11292762" y="8229600"/>
                </a:lnTo>
                <a:lnTo>
                  <a:pt x="0" y="8229600"/>
                </a:lnTo>
                <a:lnTo>
                  <a:pt x="0" y="0"/>
                </a:lnTo>
                <a:close/>
              </a:path>
            </a:pathLst>
          </a:custGeom>
          <a:blipFill>
            <a:blip r:embed="rId3"/>
            <a:stretch>
              <a:fillRect/>
            </a:stretch>
          </a:blipFill>
        </p:spPr>
      </p:sp>
      <p:grpSp>
        <p:nvGrpSpPr>
          <p:cNvPr id="5" name="Group 5"/>
          <p:cNvGrpSpPr/>
          <p:nvPr/>
        </p:nvGrpSpPr>
        <p:grpSpPr>
          <a:xfrm>
            <a:off x="4699715" y="1634754"/>
            <a:ext cx="6950781" cy="1698605"/>
            <a:chOff x="0" y="0"/>
            <a:chExt cx="1830659" cy="447369"/>
          </a:xfrm>
        </p:grpSpPr>
        <p:sp>
          <p:nvSpPr>
            <p:cNvPr id="6" name="Freeform 6"/>
            <p:cNvSpPr/>
            <p:nvPr/>
          </p:nvSpPr>
          <p:spPr>
            <a:xfrm>
              <a:off x="0" y="0"/>
              <a:ext cx="1830658" cy="447369"/>
            </a:xfrm>
            <a:custGeom>
              <a:avLst/>
              <a:gdLst/>
              <a:ahLst/>
              <a:cxnLst/>
              <a:rect l="l" t="t" r="r" b="b"/>
              <a:pathLst>
                <a:path w="1830658" h="447369">
                  <a:moveTo>
                    <a:pt x="56805" y="0"/>
                  </a:moveTo>
                  <a:lnTo>
                    <a:pt x="1773854" y="0"/>
                  </a:lnTo>
                  <a:cubicBezTo>
                    <a:pt x="1788919" y="0"/>
                    <a:pt x="1803368" y="5985"/>
                    <a:pt x="1814021" y="16638"/>
                  </a:cubicBezTo>
                  <a:cubicBezTo>
                    <a:pt x="1824674" y="27291"/>
                    <a:pt x="1830658" y="41739"/>
                    <a:pt x="1830658" y="56805"/>
                  </a:cubicBezTo>
                  <a:lnTo>
                    <a:pt x="1830658" y="390565"/>
                  </a:lnTo>
                  <a:cubicBezTo>
                    <a:pt x="1830658" y="405630"/>
                    <a:pt x="1824674" y="420079"/>
                    <a:pt x="1814021" y="430732"/>
                  </a:cubicBezTo>
                  <a:cubicBezTo>
                    <a:pt x="1803368" y="441385"/>
                    <a:pt x="1788919" y="447369"/>
                    <a:pt x="1773854" y="447369"/>
                  </a:cubicBezTo>
                  <a:lnTo>
                    <a:pt x="56805" y="447369"/>
                  </a:lnTo>
                  <a:cubicBezTo>
                    <a:pt x="41739" y="447369"/>
                    <a:pt x="27291" y="441385"/>
                    <a:pt x="16638" y="430732"/>
                  </a:cubicBezTo>
                  <a:cubicBezTo>
                    <a:pt x="5985" y="420079"/>
                    <a:pt x="0" y="405630"/>
                    <a:pt x="0" y="390565"/>
                  </a:cubicBezTo>
                  <a:lnTo>
                    <a:pt x="0" y="56805"/>
                  </a:lnTo>
                  <a:cubicBezTo>
                    <a:pt x="0" y="41739"/>
                    <a:pt x="5985" y="27291"/>
                    <a:pt x="16638" y="16638"/>
                  </a:cubicBezTo>
                  <a:cubicBezTo>
                    <a:pt x="27291" y="5985"/>
                    <a:pt x="41739" y="0"/>
                    <a:pt x="56805" y="0"/>
                  </a:cubicBezTo>
                  <a:close/>
                </a:path>
              </a:pathLst>
            </a:custGeom>
            <a:solidFill>
              <a:srgbClr val="545454"/>
            </a:solidFill>
          </p:spPr>
        </p:sp>
        <p:sp>
          <p:nvSpPr>
            <p:cNvPr id="7" name="TextBox 7"/>
            <p:cNvSpPr txBox="1"/>
            <p:nvPr/>
          </p:nvSpPr>
          <p:spPr>
            <a:xfrm>
              <a:off x="0" y="-152400"/>
              <a:ext cx="1830659" cy="599769"/>
            </a:xfrm>
            <a:prstGeom prst="rect">
              <a:avLst/>
            </a:prstGeom>
          </p:spPr>
          <p:txBody>
            <a:bodyPr lIns="50800" tIns="50800" rIns="50800" bIns="50800" rtlCol="0" anchor="ctr"/>
            <a:lstStyle/>
            <a:p>
              <a:pPr algn="ctr">
                <a:lnSpc>
                  <a:spcPts val="11339"/>
                </a:lnSpc>
              </a:pPr>
              <a:r>
                <a:rPr lang="en-US" sz="8099">
                  <a:solidFill>
                    <a:srgbClr val="FFFFFF"/>
                  </a:solidFill>
                  <a:latin typeface="Montserrat Bold"/>
                </a:rPr>
                <a:t>JAVA</a:t>
              </a:r>
              <a:r>
                <a:rPr lang="en-US" sz="8099">
                  <a:solidFill>
                    <a:srgbClr val="545454"/>
                  </a:solidFill>
                  <a:latin typeface="Montserrat Bold"/>
                </a:rPr>
                <a:t>J</a:t>
              </a:r>
            </a:p>
          </p:txBody>
        </p:sp>
      </p:grpSp>
      <p:sp>
        <p:nvSpPr>
          <p:cNvPr id="8" name="Freeform 8"/>
          <p:cNvSpPr/>
          <p:nvPr/>
        </p:nvSpPr>
        <p:spPr>
          <a:xfrm>
            <a:off x="-6803187" y="8309826"/>
            <a:ext cx="16230600" cy="3550444"/>
          </a:xfrm>
          <a:custGeom>
            <a:avLst/>
            <a:gdLst/>
            <a:ahLst/>
            <a:cxnLst/>
            <a:rect l="l" t="t" r="r" b="b"/>
            <a:pathLst>
              <a:path w="16230600" h="3550444">
                <a:moveTo>
                  <a:pt x="0" y="0"/>
                </a:moveTo>
                <a:lnTo>
                  <a:pt x="16230600" y="0"/>
                </a:lnTo>
                <a:lnTo>
                  <a:pt x="16230600" y="3550444"/>
                </a:lnTo>
                <a:lnTo>
                  <a:pt x="0" y="3550444"/>
                </a:lnTo>
                <a:lnTo>
                  <a:pt x="0" y="0"/>
                </a:lnTo>
                <a:close/>
              </a:path>
            </a:pathLst>
          </a:custGeom>
          <a:blipFill>
            <a:blip r:embed="rId4"/>
            <a:stretch>
              <a:fillRect/>
            </a:stretch>
          </a:blipFill>
        </p:spPr>
      </p:sp>
      <p:sp>
        <p:nvSpPr>
          <p:cNvPr id="9" name="TextBox 9"/>
          <p:cNvSpPr txBox="1"/>
          <p:nvPr/>
        </p:nvSpPr>
        <p:spPr>
          <a:xfrm>
            <a:off x="4699715" y="6006388"/>
            <a:ext cx="8370402" cy="1739900"/>
          </a:xfrm>
          <a:prstGeom prst="rect">
            <a:avLst/>
          </a:prstGeom>
        </p:spPr>
        <p:txBody>
          <a:bodyPr lIns="0" tIns="0" rIns="0" bIns="0" rtlCol="0" anchor="t">
            <a:spAutoFit/>
          </a:bodyPr>
          <a:lstStyle/>
          <a:p>
            <a:pPr algn="ctr">
              <a:lnSpc>
                <a:spcPts val="7000"/>
              </a:lnSpc>
            </a:pPr>
            <a:r>
              <a:rPr lang="en-US" sz="5000">
                <a:solidFill>
                  <a:srgbClr val="545454"/>
                </a:solidFill>
                <a:latin typeface="One Little Font"/>
              </a:rPr>
              <a:t>Presented by Harshitha Endreddy</a:t>
            </a:r>
          </a:p>
        </p:txBody>
      </p:sp>
      <p:sp>
        <p:nvSpPr>
          <p:cNvPr id="10" name="Freeform 10"/>
          <p:cNvSpPr/>
          <p:nvPr/>
        </p:nvSpPr>
        <p:spPr>
          <a:xfrm rot="-653790">
            <a:off x="4888978" y="8361661"/>
            <a:ext cx="16230600" cy="3550444"/>
          </a:xfrm>
          <a:custGeom>
            <a:avLst/>
            <a:gdLst/>
            <a:ahLst/>
            <a:cxnLst/>
            <a:rect l="l" t="t" r="r" b="b"/>
            <a:pathLst>
              <a:path w="16230600" h="3550444">
                <a:moveTo>
                  <a:pt x="0" y="0"/>
                </a:moveTo>
                <a:lnTo>
                  <a:pt x="16230600" y="0"/>
                </a:lnTo>
                <a:lnTo>
                  <a:pt x="16230600" y="3550444"/>
                </a:lnTo>
                <a:lnTo>
                  <a:pt x="0" y="3550444"/>
                </a:lnTo>
                <a:lnTo>
                  <a:pt x="0" y="0"/>
                </a:lnTo>
                <a:close/>
              </a:path>
            </a:pathLst>
          </a:custGeom>
          <a:blipFill>
            <a:blip r:embed="rId4"/>
            <a:stretch>
              <a:fillRect/>
            </a:stretch>
          </a:blipFill>
        </p:spPr>
      </p:sp>
      <p:sp>
        <p:nvSpPr>
          <p:cNvPr id="11" name="TextBox 11"/>
          <p:cNvSpPr txBox="1"/>
          <p:nvPr/>
        </p:nvSpPr>
        <p:spPr>
          <a:xfrm>
            <a:off x="6231069" y="4043326"/>
            <a:ext cx="6950781" cy="574196"/>
          </a:xfrm>
          <a:prstGeom prst="rect">
            <a:avLst/>
          </a:prstGeom>
        </p:spPr>
        <p:txBody>
          <a:bodyPr wrap="square" lIns="0" tIns="0" rIns="0" bIns="0" rtlCol="0" anchor="t">
            <a:spAutoFit/>
          </a:bodyPr>
          <a:lstStyle/>
          <a:p>
            <a:pPr algn="ctr">
              <a:lnSpc>
                <a:spcPts val="4759"/>
              </a:lnSpc>
            </a:pPr>
            <a:r>
              <a:rPr lang="en-US" sz="3399" dirty="0">
                <a:solidFill>
                  <a:srgbClr val="545454"/>
                </a:solidFill>
                <a:latin typeface="Canva Sans"/>
              </a:rPr>
              <a:t>Introduction and history of Java</a:t>
            </a:r>
          </a:p>
        </p:txBody>
      </p:sp>
      <p:sp>
        <p:nvSpPr>
          <p:cNvPr id="12" name="TextBox 12"/>
          <p:cNvSpPr txBox="1"/>
          <p:nvPr/>
        </p:nvSpPr>
        <p:spPr>
          <a:xfrm>
            <a:off x="3497619" y="4957710"/>
            <a:ext cx="8233053" cy="580390"/>
          </a:xfrm>
          <a:prstGeom prst="rect">
            <a:avLst/>
          </a:prstGeom>
        </p:spPr>
        <p:txBody>
          <a:bodyPr lIns="0" tIns="0" rIns="0" bIns="0" rtlCol="0" anchor="t">
            <a:spAutoFit/>
          </a:bodyPr>
          <a:lstStyle/>
          <a:p>
            <a:pPr algn="ctr">
              <a:lnSpc>
                <a:spcPts val="4759"/>
              </a:lnSpc>
            </a:pPr>
            <a:r>
              <a:rPr lang="en-US" sz="3399" dirty="0">
                <a:solidFill>
                  <a:srgbClr val="545454"/>
                </a:solidFill>
                <a:latin typeface="Canva Sans"/>
              </a:rPr>
              <a:t> OOPS in Java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545454"/>
        </a:solidFill>
        <a:effectLst/>
      </p:bgPr>
    </p:bg>
    <p:spTree>
      <p:nvGrpSpPr>
        <p:cNvPr id="1" name=""/>
        <p:cNvGrpSpPr/>
        <p:nvPr/>
      </p:nvGrpSpPr>
      <p:grpSpPr>
        <a:xfrm>
          <a:off x="0" y="0"/>
          <a:ext cx="0" cy="0"/>
          <a:chOff x="0" y="0"/>
          <a:chExt cx="0" cy="0"/>
        </a:xfrm>
      </p:grpSpPr>
      <p:sp>
        <p:nvSpPr>
          <p:cNvPr id="2" name="TextBox 2"/>
          <p:cNvSpPr txBox="1"/>
          <p:nvPr/>
        </p:nvSpPr>
        <p:spPr>
          <a:xfrm>
            <a:off x="3535045" y="3519488"/>
            <a:ext cx="11217911" cy="2581275"/>
          </a:xfrm>
          <a:prstGeom prst="rect">
            <a:avLst/>
          </a:prstGeom>
        </p:spPr>
        <p:txBody>
          <a:bodyPr lIns="0" tIns="0" rIns="0" bIns="0" rtlCol="0" anchor="t">
            <a:spAutoFit/>
          </a:bodyPr>
          <a:lstStyle/>
          <a:p>
            <a:pPr algn="ctr">
              <a:lnSpc>
                <a:spcPts val="21000"/>
              </a:lnSpc>
            </a:pPr>
            <a:r>
              <a:rPr lang="en-US" sz="15000">
                <a:solidFill>
                  <a:srgbClr val="FFFFFF"/>
                </a:solidFill>
                <a:latin typeface="Gochi Hand"/>
              </a:rPr>
              <a:t>Thank You</a:t>
            </a:r>
          </a:p>
        </p:txBody>
      </p:sp>
      <p:sp>
        <p:nvSpPr>
          <p:cNvPr id="3" name="Freeform 3"/>
          <p:cNvSpPr/>
          <p:nvPr/>
        </p:nvSpPr>
        <p:spPr>
          <a:xfrm>
            <a:off x="-6803187" y="8309826"/>
            <a:ext cx="16230600" cy="3550444"/>
          </a:xfrm>
          <a:custGeom>
            <a:avLst/>
            <a:gdLst/>
            <a:ahLst/>
            <a:cxnLst/>
            <a:rect l="l" t="t" r="r" b="b"/>
            <a:pathLst>
              <a:path w="16230600" h="3550444">
                <a:moveTo>
                  <a:pt x="0" y="0"/>
                </a:moveTo>
                <a:lnTo>
                  <a:pt x="16230600" y="0"/>
                </a:lnTo>
                <a:lnTo>
                  <a:pt x="16230600" y="3550444"/>
                </a:lnTo>
                <a:lnTo>
                  <a:pt x="0" y="3550444"/>
                </a:lnTo>
                <a:lnTo>
                  <a:pt x="0" y="0"/>
                </a:lnTo>
                <a:close/>
              </a:path>
            </a:pathLst>
          </a:custGeom>
          <a:blipFill>
            <a:blip r:embed="rId2"/>
            <a:stretch>
              <a:fillRect/>
            </a:stretch>
          </a:blipFill>
        </p:spPr>
      </p:sp>
      <p:sp>
        <p:nvSpPr>
          <p:cNvPr id="4" name="Freeform 4"/>
          <p:cNvSpPr/>
          <p:nvPr/>
        </p:nvSpPr>
        <p:spPr>
          <a:xfrm rot="-653790">
            <a:off x="4888978" y="8361661"/>
            <a:ext cx="16230600" cy="3550444"/>
          </a:xfrm>
          <a:custGeom>
            <a:avLst/>
            <a:gdLst/>
            <a:ahLst/>
            <a:cxnLst/>
            <a:rect l="l" t="t" r="r" b="b"/>
            <a:pathLst>
              <a:path w="16230600" h="3550444">
                <a:moveTo>
                  <a:pt x="0" y="0"/>
                </a:moveTo>
                <a:lnTo>
                  <a:pt x="16230600" y="0"/>
                </a:lnTo>
                <a:lnTo>
                  <a:pt x="16230600" y="3550444"/>
                </a:lnTo>
                <a:lnTo>
                  <a:pt x="0" y="3550444"/>
                </a:lnTo>
                <a:lnTo>
                  <a:pt x="0" y="0"/>
                </a:lnTo>
                <a:close/>
              </a:path>
            </a:pathLst>
          </a:custGeom>
          <a:blipFill>
            <a:blip r:embed="rId2"/>
            <a:stretch>
              <a:fillRect/>
            </a:stretch>
          </a:blipFill>
        </p:spPr>
      </p:sp>
      <p:sp>
        <p:nvSpPr>
          <p:cNvPr id="5" name="TextBox 5"/>
          <p:cNvSpPr txBox="1"/>
          <p:nvPr/>
        </p:nvSpPr>
        <p:spPr>
          <a:xfrm>
            <a:off x="4958799" y="6005513"/>
            <a:ext cx="8370402" cy="854075"/>
          </a:xfrm>
          <a:prstGeom prst="rect">
            <a:avLst/>
          </a:prstGeom>
        </p:spPr>
        <p:txBody>
          <a:bodyPr lIns="0" tIns="0" rIns="0" bIns="0" rtlCol="0" anchor="t">
            <a:spAutoFit/>
          </a:bodyPr>
          <a:lstStyle/>
          <a:p>
            <a:pPr algn="ctr">
              <a:lnSpc>
                <a:spcPts val="7000"/>
              </a:lnSpc>
            </a:pPr>
            <a:r>
              <a:rPr lang="en-US" sz="5000">
                <a:solidFill>
                  <a:srgbClr val="FFFFFF"/>
                </a:solidFill>
                <a:latin typeface="One Little Font"/>
              </a:rPr>
              <a:t>Presented by Hannah Morales</a:t>
            </a:r>
          </a:p>
        </p:txBody>
      </p:sp>
      <p:sp>
        <p:nvSpPr>
          <p:cNvPr id="6" name="Freeform 6"/>
          <p:cNvSpPr/>
          <p:nvPr/>
        </p:nvSpPr>
        <p:spPr>
          <a:xfrm>
            <a:off x="-6243766" y="-1827057"/>
            <a:ext cx="16230600" cy="3550444"/>
          </a:xfrm>
          <a:custGeom>
            <a:avLst/>
            <a:gdLst/>
            <a:ahLst/>
            <a:cxnLst/>
            <a:rect l="l" t="t" r="r" b="b"/>
            <a:pathLst>
              <a:path w="16230600" h="3550444">
                <a:moveTo>
                  <a:pt x="0" y="0"/>
                </a:moveTo>
                <a:lnTo>
                  <a:pt x="16230600" y="0"/>
                </a:lnTo>
                <a:lnTo>
                  <a:pt x="16230600" y="3550443"/>
                </a:lnTo>
                <a:lnTo>
                  <a:pt x="0" y="3550443"/>
                </a:lnTo>
                <a:lnTo>
                  <a:pt x="0" y="0"/>
                </a:lnTo>
                <a:close/>
              </a:path>
            </a:pathLst>
          </a:custGeom>
          <a:blipFill>
            <a:blip r:embed="rId2"/>
            <a:stretch>
              <a:fillRect/>
            </a:stretch>
          </a:blipFill>
        </p:spPr>
      </p:sp>
      <p:sp>
        <p:nvSpPr>
          <p:cNvPr id="7" name="Freeform 7"/>
          <p:cNvSpPr/>
          <p:nvPr/>
        </p:nvSpPr>
        <p:spPr>
          <a:xfrm rot="-653790">
            <a:off x="5448399" y="-1775222"/>
            <a:ext cx="16230600" cy="3550444"/>
          </a:xfrm>
          <a:custGeom>
            <a:avLst/>
            <a:gdLst/>
            <a:ahLst/>
            <a:cxnLst/>
            <a:rect l="l" t="t" r="r" b="b"/>
            <a:pathLst>
              <a:path w="16230600" h="3550444">
                <a:moveTo>
                  <a:pt x="0" y="0"/>
                </a:moveTo>
                <a:lnTo>
                  <a:pt x="16230600" y="0"/>
                </a:lnTo>
                <a:lnTo>
                  <a:pt x="16230600" y="3550444"/>
                </a:lnTo>
                <a:lnTo>
                  <a:pt x="0" y="3550444"/>
                </a:lnTo>
                <a:lnTo>
                  <a:pt x="0" y="0"/>
                </a:lnTo>
                <a:close/>
              </a:path>
            </a:pathLst>
          </a:custGeom>
          <a:blipFill>
            <a:blip r:embed="rId2"/>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45454"/>
        </a:solidFill>
        <a:effectLst/>
      </p:bgPr>
    </p:bg>
    <p:spTree>
      <p:nvGrpSpPr>
        <p:cNvPr id="1" name=""/>
        <p:cNvGrpSpPr/>
        <p:nvPr/>
      </p:nvGrpSpPr>
      <p:grpSpPr>
        <a:xfrm>
          <a:off x="0" y="0"/>
          <a:ext cx="0" cy="0"/>
          <a:chOff x="0" y="0"/>
          <a:chExt cx="0" cy="0"/>
        </a:xfrm>
      </p:grpSpPr>
      <p:sp>
        <p:nvSpPr>
          <p:cNvPr id="2" name="Freeform 2"/>
          <p:cNvSpPr/>
          <p:nvPr/>
        </p:nvSpPr>
        <p:spPr>
          <a:xfrm>
            <a:off x="4512483" y="1028700"/>
            <a:ext cx="9263034" cy="2818609"/>
          </a:xfrm>
          <a:custGeom>
            <a:avLst/>
            <a:gdLst/>
            <a:ahLst/>
            <a:cxnLst/>
            <a:rect l="l" t="t" r="r" b="b"/>
            <a:pathLst>
              <a:path w="9263034" h="2818609">
                <a:moveTo>
                  <a:pt x="0" y="0"/>
                </a:moveTo>
                <a:lnTo>
                  <a:pt x="9263034" y="0"/>
                </a:lnTo>
                <a:lnTo>
                  <a:pt x="9263034" y="2818609"/>
                </a:lnTo>
                <a:lnTo>
                  <a:pt x="0" y="2818609"/>
                </a:lnTo>
                <a:lnTo>
                  <a:pt x="0" y="0"/>
                </a:lnTo>
                <a:close/>
              </a:path>
            </a:pathLst>
          </a:custGeom>
          <a:blipFill>
            <a:blip r:embed="rId2"/>
            <a:stretch>
              <a:fillRect/>
            </a:stretch>
          </a:blipFill>
        </p:spPr>
      </p:sp>
      <p:sp>
        <p:nvSpPr>
          <p:cNvPr id="3" name="TextBox 3"/>
          <p:cNvSpPr txBox="1"/>
          <p:nvPr/>
        </p:nvSpPr>
        <p:spPr>
          <a:xfrm>
            <a:off x="5780156" y="1747445"/>
            <a:ext cx="6727688" cy="1708151"/>
          </a:xfrm>
          <a:prstGeom prst="rect">
            <a:avLst/>
          </a:prstGeom>
        </p:spPr>
        <p:txBody>
          <a:bodyPr lIns="0" tIns="0" rIns="0" bIns="0" rtlCol="0" anchor="t">
            <a:spAutoFit/>
          </a:bodyPr>
          <a:lstStyle/>
          <a:p>
            <a:pPr algn="ctr">
              <a:lnSpc>
                <a:spcPts val="13999"/>
              </a:lnSpc>
            </a:pPr>
            <a:r>
              <a:rPr lang="en-US" sz="9999">
                <a:solidFill>
                  <a:srgbClr val="FFFFFF"/>
                </a:solidFill>
                <a:latin typeface="Gochi Hand"/>
              </a:rPr>
              <a:t>Introduction</a:t>
            </a:r>
          </a:p>
        </p:txBody>
      </p:sp>
      <p:sp>
        <p:nvSpPr>
          <p:cNvPr id="4" name="Freeform 4"/>
          <p:cNvSpPr/>
          <p:nvPr/>
        </p:nvSpPr>
        <p:spPr>
          <a:xfrm>
            <a:off x="-6803187" y="8309826"/>
            <a:ext cx="16230600" cy="3550444"/>
          </a:xfrm>
          <a:custGeom>
            <a:avLst/>
            <a:gdLst/>
            <a:ahLst/>
            <a:cxnLst/>
            <a:rect l="l" t="t" r="r" b="b"/>
            <a:pathLst>
              <a:path w="16230600" h="3550444">
                <a:moveTo>
                  <a:pt x="0" y="0"/>
                </a:moveTo>
                <a:lnTo>
                  <a:pt x="16230600" y="0"/>
                </a:lnTo>
                <a:lnTo>
                  <a:pt x="16230600" y="3550444"/>
                </a:lnTo>
                <a:lnTo>
                  <a:pt x="0" y="3550444"/>
                </a:lnTo>
                <a:lnTo>
                  <a:pt x="0" y="0"/>
                </a:lnTo>
                <a:close/>
              </a:path>
            </a:pathLst>
          </a:custGeom>
          <a:blipFill>
            <a:blip r:embed="rId3"/>
            <a:stretch>
              <a:fillRect/>
            </a:stretch>
          </a:blipFill>
        </p:spPr>
      </p:sp>
      <p:sp>
        <p:nvSpPr>
          <p:cNvPr id="5" name="Freeform 5"/>
          <p:cNvSpPr/>
          <p:nvPr/>
        </p:nvSpPr>
        <p:spPr>
          <a:xfrm rot="-653790">
            <a:off x="4888978" y="8361661"/>
            <a:ext cx="16230600" cy="3550444"/>
          </a:xfrm>
          <a:custGeom>
            <a:avLst/>
            <a:gdLst/>
            <a:ahLst/>
            <a:cxnLst/>
            <a:rect l="l" t="t" r="r" b="b"/>
            <a:pathLst>
              <a:path w="16230600" h="3550444">
                <a:moveTo>
                  <a:pt x="0" y="0"/>
                </a:moveTo>
                <a:lnTo>
                  <a:pt x="16230600" y="0"/>
                </a:lnTo>
                <a:lnTo>
                  <a:pt x="16230600" y="3550444"/>
                </a:lnTo>
                <a:lnTo>
                  <a:pt x="0" y="3550444"/>
                </a:lnTo>
                <a:lnTo>
                  <a:pt x="0" y="0"/>
                </a:lnTo>
                <a:close/>
              </a:path>
            </a:pathLst>
          </a:custGeom>
          <a:blipFill>
            <a:blip r:embed="rId3"/>
            <a:stretch>
              <a:fillRect/>
            </a:stretch>
          </a:blipFill>
        </p:spPr>
      </p:sp>
      <p:sp>
        <p:nvSpPr>
          <p:cNvPr id="6" name="TextBox 6"/>
          <p:cNvSpPr txBox="1"/>
          <p:nvPr/>
        </p:nvSpPr>
        <p:spPr>
          <a:xfrm>
            <a:off x="0" y="4819967"/>
            <a:ext cx="18288000" cy="2980690"/>
          </a:xfrm>
          <a:prstGeom prst="rect">
            <a:avLst/>
          </a:prstGeom>
        </p:spPr>
        <p:txBody>
          <a:bodyPr lIns="0" tIns="0" rIns="0" bIns="0" rtlCol="0" anchor="t">
            <a:spAutoFit/>
          </a:bodyPr>
          <a:lstStyle/>
          <a:p>
            <a:pPr algn="ctr">
              <a:lnSpc>
                <a:spcPts val="4759"/>
              </a:lnSpc>
            </a:pPr>
            <a:r>
              <a:rPr lang="en-US" sz="3399">
                <a:solidFill>
                  <a:srgbClr val="FFFFFF"/>
                </a:solidFill>
                <a:latin typeface="Canva Sans"/>
              </a:rPr>
              <a:t>Java is a general purpose object oriented programming lanuage, with a syntax similar to C and C++. It is a platform independent language meaning that it can run on any computer or OS that has a JVM(Java Virtual Machine). It is developed by the “Green Team” of Sun microsystems in 1991.This team was lead by James Gosling. It was initially named Oak but changed in 1995 to java.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545454"/>
        </a:solidFill>
        <a:effectLst/>
      </p:bgPr>
    </p:bg>
    <p:spTree>
      <p:nvGrpSpPr>
        <p:cNvPr id="1" name=""/>
        <p:cNvGrpSpPr/>
        <p:nvPr/>
      </p:nvGrpSpPr>
      <p:grpSpPr>
        <a:xfrm>
          <a:off x="0" y="0"/>
          <a:ext cx="0" cy="0"/>
          <a:chOff x="0" y="0"/>
          <a:chExt cx="0" cy="0"/>
        </a:xfrm>
      </p:grpSpPr>
      <p:sp>
        <p:nvSpPr>
          <p:cNvPr id="2" name="Freeform 2"/>
          <p:cNvSpPr/>
          <p:nvPr/>
        </p:nvSpPr>
        <p:spPr>
          <a:xfrm>
            <a:off x="-786685" y="-5976940"/>
            <a:ext cx="10972800" cy="8229600"/>
          </a:xfrm>
          <a:custGeom>
            <a:avLst/>
            <a:gdLst/>
            <a:ahLst/>
            <a:cxnLst/>
            <a:rect l="l" t="t" r="r" b="b"/>
            <a:pathLst>
              <a:path w="10972800" h="8229600">
                <a:moveTo>
                  <a:pt x="0" y="0"/>
                </a:moveTo>
                <a:lnTo>
                  <a:pt x="10972800" y="0"/>
                </a:lnTo>
                <a:lnTo>
                  <a:pt x="10972800" y="8229600"/>
                </a:lnTo>
                <a:lnTo>
                  <a:pt x="0" y="8229600"/>
                </a:lnTo>
                <a:lnTo>
                  <a:pt x="0" y="0"/>
                </a:lnTo>
                <a:close/>
              </a:path>
            </a:pathLst>
          </a:custGeom>
          <a:blipFill>
            <a:blip r:embed="rId2"/>
            <a:stretch>
              <a:fillRect/>
            </a:stretch>
          </a:blipFill>
        </p:spPr>
      </p:sp>
      <p:sp>
        <p:nvSpPr>
          <p:cNvPr id="3" name="Freeform 3"/>
          <p:cNvSpPr/>
          <p:nvPr/>
        </p:nvSpPr>
        <p:spPr>
          <a:xfrm>
            <a:off x="8409680" y="-4983573"/>
            <a:ext cx="10972800" cy="8229600"/>
          </a:xfrm>
          <a:custGeom>
            <a:avLst/>
            <a:gdLst/>
            <a:ahLst/>
            <a:cxnLst/>
            <a:rect l="l" t="t" r="r" b="b"/>
            <a:pathLst>
              <a:path w="10972800" h="8229600">
                <a:moveTo>
                  <a:pt x="0" y="0"/>
                </a:moveTo>
                <a:lnTo>
                  <a:pt x="10972800" y="0"/>
                </a:lnTo>
                <a:lnTo>
                  <a:pt x="10972800" y="8229600"/>
                </a:lnTo>
                <a:lnTo>
                  <a:pt x="0" y="8229600"/>
                </a:lnTo>
                <a:lnTo>
                  <a:pt x="0" y="0"/>
                </a:lnTo>
                <a:close/>
              </a:path>
            </a:pathLst>
          </a:custGeom>
          <a:blipFill>
            <a:blip r:embed="rId2"/>
            <a:stretch>
              <a:fillRect/>
            </a:stretch>
          </a:blipFill>
        </p:spPr>
      </p:sp>
      <p:sp>
        <p:nvSpPr>
          <p:cNvPr id="4" name="Freeform 4"/>
          <p:cNvSpPr/>
          <p:nvPr/>
        </p:nvSpPr>
        <p:spPr>
          <a:xfrm>
            <a:off x="4512483" y="1028700"/>
            <a:ext cx="9263034" cy="2818609"/>
          </a:xfrm>
          <a:custGeom>
            <a:avLst/>
            <a:gdLst/>
            <a:ahLst/>
            <a:cxnLst/>
            <a:rect l="l" t="t" r="r" b="b"/>
            <a:pathLst>
              <a:path w="9263034" h="2818609">
                <a:moveTo>
                  <a:pt x="0" y="0"/>
                </a:moveTo>
                <a:lnTo>
                  <a:pt x="9263034" y="0"/>
                </a:lnTo>
                <a:lnTo>
                  <a:pt x="9263034" y="2818609"/>
                </a:lnTo>
                <a:lnTo>
                  <a:pt x="0" y="2818609"/>
                </a:lnTo>
                <a:lnTo>
                  <a:pt x="0" y="0"/>
                </a:lnTo>
                <a:close/>
              </a:path>
            </a:pathLst>
          </a:custGeom>
          <a:blipFill>
            <a:blip r:embed="rId3"/>
            <a:stretch>
              <a:fillRect/>
            </a:stretch>
          </a:blipFill>
        </p:spPr>
      </p:sp>
      <p:grpSp>
        <p:nvGrpSpPr>
          <p:cNvPr id="5" name="Group 5"/>
          <p:cNvGrpSpPr/>
          <p:nvPr/>
        </p:nvGrpSpPr>
        <p:grpSpPr>
          <a:xfrm>
            <a:off x="2458798" y="4194930"/>
            <a:ext cx="4481835" cy="4786643"/>
            <a:chOff x="0" y="0"/>
            <a:chExt cx="1180401" cy="1260680"/>
          </a:xfrm>
        </p:grpSpPr>
        <p:sp>
          <p:nvSpPr>
            <p:cNvPr id="6" name="Freeform 6"/>
            <p:cNvSpPr/>
            <p:nvPr/>
          </p:nvSpPr>
          <p:spPr>
            <a:xfrm>
              <a:off x="0" y="0"/>
              <a:ext cx="1180401" cy="1260680"/>
            </a:xfrm>
            <a:custGeom>
              <a:avLst/>
              <a:gdLst/>
              <a:ahLst/>
              <a:cxnLst/>
              <a:rect l="l" t="t" r="r" b="b"/>
              <a:pathLst>
                <a:path w="1180401" h="1260680">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id="7" name="TextBox 7"/>
            <p:cNvSpPr txBox="1"/>
            <p:nvPr/>
          </p:nvSpPr>
          <p:spPr>
            <a:xfrm>
              <a:off x="0" y="-38100"/>
              <a:ext cx="1180401" cy="1298780"/>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r>
                <a:rPr lang="en-US" sz="1899">
                  <a:solidFill>
                    <a:srgbClr val="000000"/>
                  </a:solidFill>
                  <a:latin typeface="Montserrat Bold"/>
                </a:rPr>
                <a:t>Simple and easy to learn</a:t>
              </a:r>
              <a:r>
                <a:rPr lang="en-US" sz="1899">
                  <a:solidFill>
                    <a:srgbClr val="000000"/>
                  </a:solidFill>
                  <a:latin typeface="Montserrat"/>
                </a:rPr>
                <a:t>:</a:t>
              </a:r>
            </a:p>
            <a:p>
              <a:pPr algn="ctr">
                <a:lnSpc>
                  <a:spcPts val="2659"/>
                </a:lnSpc>
              </a:pPr>
              <a:r>
                <a:rPr lang="en-US" sz="1899">
                  <a:solidFill>
                    <a:srgbClr val="000000"/>
                  </a:solidFill>
                  <a:latin typeface="Montserrat"/>
                </a:rPr>
                <a:t>Java was designed to be easy to learn and use. It has a syntax that is similar to other popular programming languages like C++ and C#, making it accessible to beginners.</a:t>
              </a:r>
            </a:p>
            <a:p>
              <a:pPr algn="ctr">
                <a:lnSpc>
                  <a:spcPts val="2659"/>
                </a:lnSpc>
              </a:pPr>
              <a:endParaRPr lang="en-US" sz="1899">
                <a:solidFill>
                  <a:srgbClr val="000000"/>
                </a:solidFill>
                <a:latin typeface="Montserrat"/>
              </a:endParaRPr>
            </a:p>
            <a:p>
              <a:pPr algn="ctr">
                <a:lnSpc>
                  <a:spcPts val="2659"/>
                </a:lnSpc>
              </a:pPr>
              <a:endParaRPr lang="en-US" sz="1899">
                <a:solidFill>
                  <a:srgbClr val="000000"/>
                </a:solidFill>
                <a:latin typeface="Montserrat"/>
              </a:endParaRPr>
            </a:p>
          </p:txBody>
        </p:sp>
      </p:grpSp>
      <p:sp>
        <p:nvSpPr>
          <p:cNvPr id="8" name="TextBox 8"/>
          <p:cNvSpPr txBox="1"/>
          <p:nvPr/>
        </p:nvSpPr>
        <p:spPr>
          <a:xfrm>
            <a:off x="5479223" y="1717405"/>
            <a:ext cx="7329554" cy="1708151"/>
          </a:xfrm>
          <a:prstGeom prst="rect">
            <a:avLst/>
          </a:prstGeom>
        </p:spPr>
        <p:txBody>
          <a:bodyPr lIns="0" tIns="0" rIns="0" bIns="0" rtlCol="0" anchor="t">
            <a:spAutoFit/>
          </a:bodyPr>
          <a:lstStyle/>
          <a:p>
            <a:pPr algn="ctr">
              <a:lnSpc>
                <a:spcPts val="13999"/>
              </a:lnSpc>
            </a:pPr>
            <a:r>
              <a:rPr lang="en-US" sz="9999">
                <a:solidFill>
                  <a:srgbClr val="FFFFFF"/>
                </a:solidFill>
                <a:latin typeface="Gochi Hand"/>
              </a:rPr>
              <a:t>Key Features </a:t>
            </a:r>
          </a:p>
        </p:txBody>
      </p:sp>
      <p:grpSp>
        <p:nvGrpSpPr>
          <p:cNvPr id="9" name="Group 9"/>
          <p:cNvGrpSpPr/>
          <p:nvPr/>
        </p:nvGrpSpPr>
        <p:grpSpPr>
          <a:xfrm>
            <a:off x="7398433" y="4194930"/>
            <a:ext cx="4481835" cy="4786643"/>
            <a:chOff x="0" y="0"/>
            <a:chExt cx="1180401" cy="1260680"/>
          </a:xfrm>
        </p:grpSpPr>
        <p:sp>
          <p:nvSpPr>
            <p:cNvPr id="10" name="Freeform 10"/>
            <p:cNvSpPr/>
            <p:nvPr/>
          </p:nvSpPr>
          <p:spPr>
            <a:xfrm>
              <a:off x="0" y="0"/>
              <a:ext cx="1180401" cy="1260680"/>
            </a:xfrm>
            <a:custGeom>
              <a:avLst/>
              <a:gdLst/>
              <a:ahLst/>
              <a:cxnLst/>
              <a:rect l="l" t="t" r="r" b="b"/>
              <a:pathLst>
                <a:path w="1180401" h="1260680">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id="11" name="TextBox 11"/>
            <p:cNvSpPr txBox="1"/>
            <p:nvPr/>
          </p:nvSpPr>
          <p:spPr>
            <a:xfrm>
              <a:off x="0" y="-38100"/>
              <a:ext cx="1180401" cy="1298780"/>
            </a:xfrm>
            <a:prstGeom prst="rect">
              <a:avLst/>
            </a:prstGeom>
          </p:spPr>
          <p:txBody>
            <a:bodyPr lIns="50800" tIns="50800" rIns="50800" bIns="50800" rtlCol="0" anchor="ctr"/>
            <a:lstStyle/>
            <a:p>
              <a:pPr algn="ctr">
                <a:lnSpc>
                  <a:spcPts val="2659"/>
                </a:lnSpc>
              </a:pPr>
              <a:endParaRPr/>
            </a:p>
            <a:p>
              <a:pPr algn="ctr">
                <a:lnSpc>
                  <a:spcPts val="2659"/>
                </a:lnSpc>
              </a:pPr>
              <a:r>
                <a:rPr lang="en-US" sz="1899">
                  <a:solidFill>
                    <a:srgbClr val="000000"/>
                  </a:solidFill>
                  <a:latin typeface="Montserrat Bold"/>
                </a:rPr>
                <a:t>Object-Oriented</a:t>
              </a:r>
              <a:r>
                <a:rPr lang="en-US" sz="1899">
                  <a:solidFill>
                    <a:srgbClr val="000000"/>
                  </a:solidFill>
                  <a:latin typeface="Montserrat"/>
                </a:rPr>
                <a:t>: Java is an object-oriented programming language, which means it is based on the concept of objects. Everything in Java is treated as an object, which allows for modular and reusable code.</a:t>
              </a:r>
            </a:p>
            <a:p>
              <a:pPr algn="ctr">
                <a:lnSpc>
                  <a:spcPts val="2659"/>
                </a:lnSpc>
              </a:pPr>
              <a:endParaRPr lang="en-US" sz="1899">
                <a:solidFill>
                  <a:srgbClr val="000000"/>
                </a:solidFill>
                <a:latin typeface="Montserrat"/>
              </a:endParaRPr>
            </a:p>
            <a:p>
              <a:pPr algn="ctr">
                <a:lnSpc>
                  <a:spcPts val="2659"/>
                </a:lnSpc>
              </a:pPr>
              <a:endParaRPr lang="en-US" sz="1899">
                <a:solidFill>
                  <a:srgbClr val="000000"/>
                </a:solidFill>
                <a:latin typeface="Montserrat"/>
              </a:endParaRPr>
            </a:p>
            <a:p>
              <a:pPr algn="ctr">
                <a:lnSpc>
                  <a:spcPts val="2659"/>
                </a:lnSpc>
              </a:pPr>
              <a:endParaRPr lang="en-US" sz="1899">
                <a:solidFill>
                  <a:srgbClr val="000000"/>
                </a:solidFill>
                <a:latin typeface="Montserrat"/>
              </a:endParaRPr>
            </a:p>
          </p:txBody>
        </p:sp>
      </p:grpSp>
      <p:grpSp>
        <p:nvGrpSpPr>
          <p:cNvPr id="12" name="Group 12"/>
          <p:cNvGrpSpPr/>
          <p:nvPr/>
        </p:nvGrpSpPr>
        <p:grpSpPr>
          <a:xfrm>
            <a:off x="12338067" y="4194930"/>
            <a:ext cx="4481835" cy="4786643"/>
            <a:chOff x="0" y="0"/>
            <a:chExt cx="1180401" cy="1260680"/>
          </a:xfrm>
        </p:grpSpPr>
        <p:sp>
          <p:nvSpPr>
            <p:cNvPr id="13" name="Freeform 13"/>
            <p:cNvSpPr/>
            <p:nvPr/>
          </p:nvSpPr>
          <p:spPr>
            <a:xfrm>
              <a:off x="0" y="0"/>
              <a:ext cx="1180401" cy="1260680"/>
            </a:xfrm>
            <a:custGeom>
              <a:avLst/>
              <a:gdLst/>
              <a:ahLst/>
              <a:cxnLst/>
              <a:rect l="l" t="t" r="r" b="b"/>
              <a:pathLst>
                <a:path w="1180401" h="1260680">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id="14" name="TextBox 14"/>
            <p:cNvSpPr txBox="1"/>
            <p:nvPr/>
          </p:nvSpPr>
          <p:spPr>
            <a:xfrm>
              <a:off x="0" y="-38100"/>
              <a:ext cx="1180401" cy="1298780"/>
            </a:xfrm>
            <a:prstGeom prst="rect">
              <a:avLst/>
            </a:prstGeom>
          </p:spPr>
          <p:txBody>
            <a:bodyPr lIns="50800" tIns="50800" rIns="50800" bIns="50800" rtlCol="0" anchor="ctr"/>
            <a:lstStyle/>
            <a:p>
              <a:pPr algn="ctr">
                <a:lnSpc>
                  <a:spcPts val="2659"/>
                </a:lnSpc>
              </a:pPr>
              <a:endParaRPr/>
            </a:p>
            <a:p>
              <a:pPr algn="ctr">
                <a:lnSpc>
                  <a:spcPts val="2659"/>
                </a:lnSpc>
              </a:pPr>
              <a:r>
                <a:rPr lang="en-US" sz="1899">
                  <a:solidFill>
                    <a:srgbClr val="000000"/>
                  </a:solidFill>
                  <a:latin typeface="Montserrat Bold"/>
                </a:rPr>
                <a:t>Platform Independence</a:t>
              </a:r>
              <a:r>
                <a:rPr lang="en-US" sz="1899">
                  <a:solidFill>
                    <a:srgbClr val="000000"/>
                  </a:solidFill>
                  <a:latin typeface="Montserrat"/>
                </a:rPr>
                <a:t>: Java programs are compiled into an intermediate bytecode format, which can be executed on any system that has a Java Virtual Machine (JVM). This means that Java programs can run on Windows, macOS, Linux, or any other operating system with a compatible JVM, without modification.</a:t>
              </a:r>
            </a:p>
            <a:p>
              <a:pPr algn="ctr">
                <a:lnSpc>
                  <a:spcPts val="2659"/>
                </a:lnSpc>
              </a:pPr>
              <a:endParaRPr lang="en-US" sz="1899">
                <a:solidFill>
                  <a:srgbClr val="000000"/>
                </a:solidFill>
                <a:latin typeface="Montserrat"/>
              </a:endParaRPr>
            </a:p>
            <a:p>
              <a:pPr algn="ctr">
                <a:lnSpc>
                  <a:spcPts val="2659"/>
                </a:lnSpc>
              </a:pPr>
              <a:endParaRPr lang="en-US" sz="1899">
                <a:solidFill>
                  <a:srgbClr val="000000"/>
                </a:solidFill>
                <a:latin typeface="Montserrat"/>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545454"/>
        </a:solidFill>
        <a:effectLst/>
      </p:bgPr>
    </p:bg>
    <p:spTree>
      <p:nvGrpSpPr>
        <p:cNvPr id="1" name=""/>
        <p:cNvGrpSpPr/>
        <p:nvPr/>
      </p:nvGrpSpPr>
      <p:grpSpPr>
        <a:xfrm>
          <a:off x="0" y="0"/>
          <a:ext cx="0" cy="0"/>
          <a:chOff x="0" y="0"/>
          <a:chExt cx="0" cy="0"/>
        </a:xfrm>
      </p:grpSpPr>
      <p:sp>
        <p:nvSpPr>
          <p:cNvPr id="2" name="Freeform 2"/>
          <p:cNvSpPr/>
          <p:nvPr/>
        </p:nvSpPr>
        <p:spPr>
          <a:xfrm rot="-10800000">
            <a:off x="-6900406" y="9078051"/>
            <a:ext cx="16230600" cy="5843016"/>
          </a:xfrm>
          <a:custGeom>
            <a:avLst/>
            <a:gdLst/>
            <a:ahLst/>
            <a:cxnLst/>
            <a:rect l="l" t="t" r="r" b="b"/>
            <a:pathLst>
              <a:path w="16230600" h="5843016">
                <a:moveTo>
                  <a:pt x="0" y="0"/>
                </a:moveTo>
                <a:lnTo>
                  <a:pt x="16230600" y="0"/>
                </a:lnTo>
                <a:lnTo>
                  <a:pt x="16230600" y="5843016"/>
                </a:lnTo>
                <a:lnTo>
                  <a:pt x="0" y="5843016"/>
                </a:lnTo>
                <a:lnTo>
                  <a:pt x="0" y="0"/>
                </a:lnTo>
                <a:close/>
              </a:path>
            </a:pathLst>
          </a:custGeom>
          <a:blipFill>
            <a:blip r:embed="rId2"/>
            <a:stretch>
              <a:fillRect/>
            </a:stretch>
          </a:blipFill>
        </p:spPr>
      </p:sp>
      <p:sp>
        <p:nvSpPr>
          <p:cNvPr id="3" name="Freeform 3"/>
          <p:cNvSpPr/>
          <p:nvPr/>
        </p:nvSpPr>
        <p:spPr>
          <a:xfrm>
            <a:off x="4512483" y="1028700"/>
            <a:ext cx="9263034" cy="2818609"/>
          </a:xfrm>
          <a:custGeom>
            <a:avLst/>
            <a:gdLst/>
            <a:ahLst/>
            <a:cxnLst/>
            <a:rect l="l" t="t" r="r" b="b"/>
            <a:pathLst>
              <a:path w="9263034" h="2818609">
                <a:moveTo>
                  <a:pt x="0" y="0"/>
                </a:moveTo>
                <a:lnTo>
                  <a:pt x="9263034" y="0"/>
                </a:lnTo>
                <a:lnTo>
                  <a:pt x="9263034" y="2818609"/>
                </a:lnTo>
                <a:lnTo>
                  <a:pt x="0" y="2818609"/>
                </a:lnTo>
                <a:lnTo>
                  <a:pt x="0" y="0"/>
                </a:lnTo>
                <a:close/>
              </a:path>
            </a:pathLst>
          </a:custGeom>
          <a:blipFill>
            <a:blip r:embed="rId3"/>
            <a:stretch>
              <a:fillRect/>
            </a:stretch>
          </a:blipFill>
        </p:spPr>
      </p:sp>
      <p:sp>
        <p:nvSpPr>
          <p:cNvPr id="4" name="Freeform 4"/>
          <p:cNvSpPr/>
          <p:nvPr/>
        </p:nvSpPr>
        <p:spPr>
          <a:xfrm rot="-10800000">
            <a:off x="3766808" y="8677020"/>
            <a:ext cx="16230600" cy="5843016"/>
          </a:xfrm>
          <a:custGeom>
            <a:avLst/>
            <a:gdLst/>
            <a:ahLst/>
            <a:cxnLst/>
            <a:rect l="l" t="t" r="r" b="b"/>
            <a:pathLst>
              <a:path w="16230600" h="5843016">
                <a:moveTo>
                  <a:pt x="0" y="0"/>
                </a:moveTo>
                <a:lnTo>
                  <a:pt x="16230600" y="0"/>
                </a:lnTo>
                <a:lnTo>
                  <a:pt x="16230600" y="5843016"/>
                </a:lnTo>
                <a:lnTo>
                  <a:pt x="0" y="5843016"/>
                </a:lnTo>
                <a:lnTo>
                  <a:pt x="0" y="0"/>
                </a:lnTo>
                <a:close/>
              </a:path>
            </a:pathLst>
          </a:custGeom>
          <a:blipFill>
            <a:blip r:embed="rId2"/>
            <a:stretch>
              <a:fillRect/>
            </a:stretch>
          </a:blipFill>
        </p:spPr>
      </p:sp>
      <p:sp>
        <p:nvSpPr>
          <p:cNvPr id="5" name="TextBox 5"/>
          <p:cNvSpPr txBox="1"/>
          <p:nvPr/>
        </p:nvSpPr>
        <p:spPr>
          <a:xfrm>
            <a:off x="7367951" y="5327682"/>
            <a:ext cx="3552098" cy="2647950"/>
          </a:xfrm>
          <a:prstGeom prst="rect">
            <a:avLst/>
          </a:prstGeom>
        </p:spPr>
        <p:txBody>
          <a:bodyPr lIns="0" tIns="0" rIns="0" bIns="0" rtlCol="0" anchor="t">
            <a:spAutoFit/>
          </a:bodyPr>
          <a:lstStyle/>
          <a:p>
            <a:pPr algn="ctr">
              <a:lnSpc>
                <a:spcPts val="4200"/>
              </a:lnSpc>
            </a:pPr>
            <a:r>
              <a:rPr lang="en-US" sz="3000">
                <a:solidFill>
                  <a:srgbClr val="545454"/>
                </a:solidFill>
                <a:latin typeface="One Little Font"/>
              </a:rPr>
              <a:t>Lorem ipsum dolor sit amet, consectetur adipiscing elit. Ut id leo suscipit mauris rhoncus vulputate.</a:t>
            </a:r>
          </a:p>
        </p:txBody>
      </p:sp>
      <p:sp>
        <p:nvSpPr>
          <p:cNvPr id="6" name="TextBox 6"/>
          <p:cNvSpPr txBox="1"/>
          <p:nvPr/>
        </p:nvSpPr>
        <p:spPr>
          <a:xfrm>
            <a:off x="11933557" y="5327682"/>
            <a:ext cx="3552098" cy="2647950"/>
          </a:xfrm>
          <a:prstGeom prst="rect">
            <a:avLst/>
          </a:prstGeom>
        </p:spPr>
        <p:txBody>
          <a:bodyPr lIns="0" tIns="0" rIns="0" bIns="0" rtlCol="0" anchor="t">
            <a:spAutoFit/>
          </a:bodyPr>
          <a:lstStyle/>
          <a:p>
            <a:pPr algn="ctr">
              <a:lnSpc>
                <a:spcPts val="4200"/>
              </a:lnSpc>
            </a:pPr>
            <a:r>
              <a:rPr lang="en-US" sz="3000">
                <a:solidFill>
                  <a:srgbClr val="545454"/>
                </a:solidFill>
                <a:latin typeface="One Little Font"/>
              </a:rPr>
              <a:t>Lorem ipsum dolor sit amet, consectetur adipiscing elit. Ut id leo suscipit mauris rhoncus vulputate.</a:t>
            </a:r>
          </a:p>
        </p:txBody>
      </p:sp>
      <p:sp>
        <p:nvSpPr>
          <p:cNvPr id="7" name="TextBox 7"/>
          <p:cNvSpPr txBox="1"/>
          <p:nvPr/>
        </p:nvSpPr>
        <p:spPr>
          <a:xfrm>
            <a:off x="2802345" y="4337050"/>
            <a:ext cx="3552098" cy="854075"/>
          </a:xfrm>
          <a:prstGeom prst="rect">
            <a:avLst/>
          </a:prstGeom>
        </p:spPr>
        <p:txBody>
          <a:bodyPr lIns="0" tIns="0" rIns="0" bIns="0" rtlCol="0" anchor="t">
            <a:spAutoFit/>
          </a:bodyPr>
          <a:lstStyle/>
          <a:p>
            <a:pPr algn="ctr">
              <a:lnSpc>
                <a:spcPts val="7000"/>
              </a:lnSpc>
            </a:pPr>
            <a:r>
              <a:rPr lang="en-US" sz="5000">
                <a:solidFill>
                  <a:srgbClr val="545454"/>
                </a:solidFill>
                <a:latin typeface="One Little Font"/>
              </a:rPr>
              <a:t>1</a:t>
            </a:r>
          </a:p>
        </p:txBody>
      </p:sp>
      <p:sp>
        <p:nvSpPr>
          <p:cNvPr id="8" name="TextBox 8"/>
          <p:cNvSpPr txBox="1"/>
          <p:nvPr/>
        </p:nvSpPr>
        <p:spPr>
          <a:xfrm>
            <a:off x="7364160" y="4346575"/>
            <a:ext cx="3552098" cy="854075"/>
          </a:xfrm>
          <a:prstGeom prst="rect">
            <a:avLst/>
          </a:prstGeom>
        </p:spPr>
        <p:txBody>
          <a:bodyPr lIns="0" tIns="0" rIns="0" bIns="0" rtlCol="0" anchor="t">
            <a:spAutoFit/>
          </a:bodyPr>
          <a:lstStyle/>
          <a:p>
            <a:pPr algn="ctr">
              <a:lnSpc>
                <a:spcPts val="7000"/>
              </a:lnSpc>
            </a:pPr>
            <a:r>
              <a:rPr lang="en-US" sz="5000">
                <a:solidFill>
                  <a:srgbClr val="545454"/>
                </a:solidFill>
                <a:latin typeface="One Little Font"/>
              </a:rPr>
              <a:t>2</a:t>
            </a:r>
          </a:p>
        </p:txBody>
      </p:sp>
      <p:sp>
        <p:nvSpPr>
          <p:cNvPr id="9" name="TextBox 9"/>
          <p:cNvSpPr txBox="1"/>
          <p:nvPr/>
        </p:nvSpPr>
        <p:spPr>
          <a:xfrm>
            <a:off x="11929767" y="4346575"/>
            <a:ext cx="3552098" cy="854075"/>
          </a:xfrm>
          <a:prstGeom prst="rect">
            <a:avLst/>
          </a:prstGeom>
        </p:spPr>
        <p:txBody>
          <a:bodyPr lIns="0" tIns="0" rIns="0" bIns="0" rtlCol="0" anchor="t">
            <a:spAutoFit/>
          </a:bodyPr>
          <a:lstStyle/>
          <a:p>
            <a:pPr algn="ctr">
              <a:lnSpc>
                <a:spcPts val="7000"/>
              </a:lnSpc>
            </a:pPr>
            <a:r>
              <a:rPr lang="en-US" sz="5000">
                <a:solidFill>
                  <a:srgbClr val="545454"/>
                </a:solidFill>
                <a:latin typeface="One Little Font"/>
              </a:rPr>
              <a:t>3</a:t>
            </a:r>
          </a:p>
        </p:txBody>
      </p:sp>
      <p:sp>
        <p:nvSpPr>
          <p:cNvPr id="10" name="TextBox 10"/>
          <p:cNvSpPr txBox="1"/>
          <p:nvPr/>
        </p:nvSpPr>
        <p:spPr>
          <a:xfrm>
            <a:off x="5479223" y="1717405"/>
            <a:ext cx="7329554" cy="1708151"/>
          </a:xfrm>
          <a:prstGeom prst="rect">
            <a:avLst/>
          </a:prstGeom>
        </p:spPr>
        <p:txBody>
          <a:bodyPr lIns="0" tIns="0" rIns="0" bIns="0" rtlCol="0" anchor="t">
            <a:spAutoFit/>
          </a:bodyPr>
          <a:lstStyle/>
          <a:p>
            <a:pPr algn="ctr">
              <a:lnSpc>
                <a:spcPts val="13999"/>
              </a:lnSpc>
            </a:pPr>
            <a:r>
              <a:rPr lang="en-US" sz="9999">
                <a:solidFill>
                  <a:srgbClr val="FFFFFF"/>
                </a:solidFill>
                <a:latin typeface="Gochi Hand"/>
              </a:rPr>
              <a:t>Key Features </a:t>
            </a:r>
          </a:p>
        </p:txBody>
      </p:sp>
      <p:grpSp>
        <p:nvGrpSpPr>
          <p:cNvPr id="11" name="Group 11"/>
          <p:cNvGrpSpPr/>
          <p:nvPr/>
        </p:nvGrpSpPr>
        <p:grpSpPr>
          <a:xfrm>
            <a:off x="2118996" y="4069359"/>
            <a:ext cx="4481835" cy="4786643"/>
            <a:chOff x="0" y="0"/>
            <a:chExt cx="1180401" cy="1260680"/>
          </a:xfrm>
        </p:grpSpPr>
        <p:sp>
          <p:nvSpPr>
            <p:cNvPr id="12" name="Freeform 12"/>
            <p:cNvSpPr/>
            <p:nvPr/>
          </p:nvSpPr>
          <p:spPr>
            <a:xfrm>
              <a:off x="0" y="0"/>
              <a:ext cx="1180401" cy="1260680"/>
            </a:xfrm>
            <a:custGeom>
              <a:avLst/>
              <a:gdLst/>
              <a:ahLst/>
              <a:cxnLst/>
              <a:rect l="l" t="t" r="r" b="b"/>
              <a:pathLst>
                <a:path w="1180401" h="1260680">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id="13" name="TextBox 13"/>
            <p:cNvSpPr txBox="1"/>
            <p:nvPr/>
          </p:nvSpPr>
          <p:spPr>
            <a:xfrm>
              <a:off x="0" y="-38100"/>
              <a:ext cx="1180401" cy="1298780"/>
            </a:xfrm>
            <a:prstGeom prst="rect">
              <a:avLst/>
            </a:prstGeom>
          </p:spPr>
          <p:txBody>
            <a:bodyPr lIns="50800" tIns="50800" rIns="50800" bIns="50800" rtlCol="0" anchor="ctr"/>
            <a:lstStyle/>
            <a:p>
              <a:pPr algn="ctr">
                <a:lnSpc>
                  <a:spcPts val="2659"/>
                </a:lnSpc>
              </a:pPr>
              <a:r>
                <a:rPr lang="en-US" sz="1899">
                  <a:solidFill>
                    <a:srgbClr val="000000"/>
                  </a:solidFill>
                  <a:latin typeface="Montserrat Bold"/>
                </a:rPr>
                <a:t>Robust and Secur</a:t>
              </a:r>
              <a:r>
                <a:rPr lang="en-US" sz="1899">
                  <a:solidFill>
                    <a:srgbClr val="000000"/>
                  </a:solidFill>
                  <a:latin typeface="Montserrat Semi-Bold"/>
                </a:rPr>
                <a:t>e</a:t>
              </a:r>
              <a:r>
                <a:rPr lang="en-US" sz="1899">
                  <a:solidFill>
                    <a:srgbClr val="000000"/>
                  </a:solidFill>
                  <a:latin typeface="Montserrat"/>
                </a:rPr>
                <a:t>: Java is designed to be robust, meaning that it provides mechanisms for handling errors and exceptions. It also has built-in security features to protect against malicious code.</a:t>
              </a:r>
            </a:p>
            <a:p>
              <a:pPr algn="ctr">
                <a:lnSpc>
                  <a:spcPts val="2659"/>
                </a:lnSpc>
              </a:pPr>
              <a:endParaRPr lang="en-US" sz="1899">
                <a:solidFill>
                  <a:srgbClr val="000000"/>
                </a:solidFill>
                <a:latin typeface="Montserrat"/>
              </a:endParaRPr>
            </a:p>
            <a:p>
              <a:pPr algn="ctr">
                <a:lnSpc>
                  <a:spcPts val="2659"/>
                </a:lnSpc>
              </a:pPr>
              <a:endParaRPr lang="en-US" sz="1899">
                <a:solidFill>
                  <a:srgbClr val="000000"/>
                </a:solidFill>
                <a:latin typeface="Montserrat"/>
              </a:endParaRPr>
            </a:p>
            <a:p>
              <a:pPr algn="ctr">
                <a:lnSpc>
                  <a:spcPts val="2659"/>
                </a:lnSpc>
              </a:pPr>
              <a:endParaRPr lang="en-US" sz="1899">
                <a:solidFill>
                  <a:srgbClr val="000000"/>
                </a:solidFill>
                <a:latin typeface="Montserrat"/>
              </a:endParaRPr>
            </a:p>
          </p:txBody>
        </p:sp>
      </p:grpSp>
      <p:grpSp>
        <p:nvGrpSpPr>
          <p:cNvPr id="14" name="Group 14"/>
          <p:cNvGrpSpPr/>
          <p:nvPr/>
        </p:nvGrpSpPr>
        <p:grpSpPr>
          <a:xfrm>
            <a:off x="7024382" y="4069359"/>
            <a:ext cx="4481835" cy="4786643"/>
            <a:chOff x="0" y="0"/>
            <a:chExt cx="1180401" cy="1260680"/>
          </a:xfrm>
        </p:grpSpPr>
        <p:sp>
          <p:nvSpPr>
            <p:cNvPr id="15" name="Freeform 15"/>
            <p:cNvSpPr/>
            <p:nvPr/>
          </p:nvSpPr>
          <p:spPr>
            <a:xfrm>
              <a:off x="0" y="0"/>
              <a:ext cx="1180401" cy="1260680"/>
            </a:xfrm>
            <a:custGeom>
              <a:avLst/>
              <a:gdLst/>
              <a:ahLst/>
              <a:cxnLst/>
              <a:rect l="l" t="t" r="r" b="b"/>
              <a:pathLst>
                <a:path w="1180401" h="1260680">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id="16" name="TextBox 16"/>
            <p:cNvSpPr txBox="1"/>
            <p:nvPr/>
          </p:nvSpPr>
          <p:spPr>
            <a:xfrm>
              <a:off x="0" y="-38100"/>
              <a:ext cx="1180401" cy="1298780"/>
            </a:xfrm>
            <a:prstGeom prst="rect">
              <a:avLst/>
            </a:prstGeom>
          </p:spPr>
          <p:txBody>
            <a:bodyPr lIns="50800" tIns="50800" rIns="50800" bIns="50800" rtlCol="0" anchor="ctr"/>
            <a:lstStyle/>
            <a:p>
              <a:pPr algn="ctr">
                <a:lnSpc>
                  <a:spcPts val="2659"/>
                </a:lnSpc>
              </a:pPr>
              <a:endParaRPr/>
            </a:p>
            <a:p>
              <a:pPr algn="ctr">
                <a:lnSpc>
                  <a:spcPts val="2659"/>
                </a:lnSpc>
              </a:pPr>
              <a:r>
                <a:rPr lang="en-US" sz="1899">
                  <a:solidFill>
                    <a:srgbClr val="000000"/>
                  </a:solidFill>
                  <a:latin typeface="Montserrat Bold"/>
                </a:rPr>
                <a:t>Multithreading</a:t>
              </a:r>
              <a:r>
                <a:rPr lang="en-US" sz="1899">
                  <a:solidFill>
                    <a:srgbClr val="000000"/>
                  </a:solidFill>
                  <a:latin typeface="Montserrat"/>
                </a:rPr>
                <a:t>: Java supports multithreading, allowing programs to perform multiple tasks simultaneously. This is useful for developing applications that need to handle concurrent operations, such as web servers or multimedia applications</a:t>
              </a:r>
            </a:p>
            <a:p>
              <a:pPr algn="ctr">
                <a:lnSpc>
                  <a:spcPts val="2659"/>
                </a:lnSpc>
              </a:pPr>
              <a:endParaRPr lang="en-US" sz="1899">
                <a:solidFill>
                  <a:srgbClr val="000000"/>
                </a:solidFill>
                <a:latin typeface="Montserrat"/>
              </a:endParaRPr>
            </a:p>
          </p:txBody>
        </p:sp>
      </p:grpSp>
      <p:grpSp>
        <p:nvGrpSpPr>
          <p:cNvPr id="17" name="Group 17"/>
          <p:cNvGrpSpPr/>
          <p:nvPr/>
        </p:nvGrpSpPr>
        <p:grpSpPr>
          <a:xfrm>
            <a:off x="11978016" y="4069359"/>
            <a:ext cx="4481835" cy="4786643"/>
            <a:chOff x="0" y="0"/>
            <a:chExt cx="1180401" cy="1260680"/>
          </a:xfrm>
        </p:grpSpPr>
        <p:sp>
          <p:nvSpPr>
            <p:cNvPr id="18" name="Freeform 18"/>
            <p:cNvSpPr/>
            <p:nvPr/>
          </p:nvSpPr>
          <p:spPr>
            <a:xfrm>
              <a:off x="0" y="0"/>
              <a:ext cx="1180401" cy="1260680"/>
            </a:xfrm>
            <a:custGeom>
              <a:avLst/>
              <a:gdLst/>
              <a:ahLst/>
              <a:cxnLst/>
              <a:rect l="l" t="t" r="r" b="b"/>
              <a:pathLst>
                <a:path w="1180401" h="1260680">
                  <a:moveTo>
                    <a:pt x="88097" y="0"/>
                  </a:moveTo>
                  <a:lnTo>
                    <a:pt x="1092303" y="0"/>
                  </a:lnTo>
                  <a:cubicBezTo>
                    <a:pt x="1115668" y="0"/>
                    <a:pt x="1138076" y="9282"/>
                    <a:pt x="1154598" y="25803"/>
                  </a:cubicBezTo>
                  <a:cubicBezTo>
                    <a:pt x="1171119" y="42325"/>
                    <a:pt x="1180401" y="64733"/>
                    <a:pt x="1180401" y="88097"/>
                  </a:cubicBezTo>
                  <a:lnTo>
                    <a:pt x="1180401" y="1172582"/>
                  </a:lnTo>
                  <a:cubicBezTo>
                    <a:pt x="1180401" y="1221237"/>
                    <a:pt x="1140958" y="1260680"/>
                    <a:pt x="1092303" y="1260680"/>
                  </a:cubicBezTo>
                  <a:lnTo>
                    <a:pt x="88097" y="1260680"/>
                  </a:lnTo>
                  <a:cubicBezTo>
                    <a:pt x="64733" y="1260680"/>
                    <a:pt x="42325" y="1251398"/>
                    <a:pt x="25803" y="1234876"/>
                  </a:cubicBezTo>
                  <a:cubicBezTo>
                    <a:pt x="9282" y="1218355"/>
                    <a:pt x="0" y="1195947"/>
                    <a:pt x="0" y="1172582"/>
                  </a:cubicBezTo>
                  <a:lnTo>
                    <a:pt x="0" y="88097"/>
                  </a:lnTo>
                  <a:cubicBezTo>
                    <a:pt x="0" y="64733"/>
                    <a:pt x="9282" y="42325"/>
                    <a:pt x="25803" y="25803"/>
                  </a:cubicBezTo>
                  <a:cubicBezTo>
                    <a:pt x="42325" y="9282"/>
                    <a:pt x="64733" y="0"/>
                    <a:pt x="88097" y="0"/>
                  </a:cubicBezTo>
                  <a:close/>
                </a:path>
              </a:pathLst>
            </a:custGeom>
            <a:solidFill>
              <a:srgbClr val="FFFFFF"/>
            </a:solidFill>
          </p:spPr>
        </p:sp>
        <p:sp>
          <p:nvSpPr>
            <p:cNvPr id="19" name="TextBox 19"/>
            <p:cNvSpPr txBox="1"/>
            <p:nvPr/>
          </p:nvSpPr>
          <p:spPr>
            <a:xfrm>
              <a:off x="0" y="-38100"/>
              <a:ext cx="1180401" cy="1298780"/>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a:p>
              <a:pPr algn="ctr">
                <a:lnSpc>
                  <a:spcPts val="2659"/>
                </a:lnSpc>
              </a:pPr>
              <a:r>
                <a:rPr lang="en-US" sz="1899">
                  <a:solidFill>
                    <a:srgbClr val="000000"/>
                  </a:solidFill>
                  <a:latin typeface="Montserrat Bold"/>
                </a:rPr>
                <a:t>Rich Standard Library</a:t>
              </a:r>
              <a:r>
                <a:rPr lang="en-US" sz="1899">
                  <a:solidFill>
                    <a:srgbClr val="000000"/>
                  </a:solidFill>
                  <a:latin typeface="Montserrat"/>
                </a:rPr>
                <a:t>: Java comes with a large standard library that provides support for tasks such as networking, file I/O, database access, and more. This makes it easy to develop a wide variety of applications without having to write everything from scratch.</a:t>
              </a:r>
            </a:p>
            <a:p>
              <a:pPr algn="ctr">
                <a:lnSpc>
                  <a:spcPts val="2659"/>
                </a:lnSpc>
              </a:pPr>
              <a:endParaRPr lang="en-US" sz="1899">
                <a:solidFill>
                  <a:srgbClr val="000000"/>
                </a:solidFill>
                <a:latin typeface="Montserrat"/>
              </a:endParaRPr>
            </a:p>
            <a:p>
              <a:pPr algn="ctr">
                <a:lnSpc>
                  <a:spcPts val="2659"/>
                </a:lnSpc>
              </a:pPr>
              <a:endParaRPr lang="en-US" sz="1899">
                <a:solidFill>
                  <a:srgbClr val="000000"/>
                </a:solidFill>
                <a:latin typeface="Montserrat"/>
              </a:endParaRPr>
            </a:p>
            <a:p>
              <a:pPr algn="ctr">
                <a:lnSpc>
                  <a:spcPts val="2659"/>
                </a:lnSpc>
              </a:pPr>
              <a:endParaRPr lang="en-US" sz="1899">
                <a:solidFill>
                  <a:srgbClr val="000000"/>
                </a:solidFill>
                <a:latin typeface="Montserrat"/>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545454"/>
        </a:solidFill>
        <a:effectLst/>
      </p:bgPr>
    </p:bg>
    <p:spTree>
      <p:nvGrpSpPr>
        <p:cNvPr id="1" name=""/>
        <p:cNvGrpSpPr/>
        <p:nvPr/>
      </p:nvGrpSpPr>
      <p:grpSpPr>
        <a:xfrm>
          <a:off x="0" y="0"/>
          <a:ext cx="0" cy="0"/>
          <a:chOff x="0" y="0"/>
          <a:chExt cx="0" cy="0"/>
        </a:xfrm>
      </p:grpSpPr>
      <p:sp>
        <p:nvSpPr>
          <p:cNvPr id="2" name="Freeform 2"/>
          <p:cNvSpPr/>
          <p:nvPr/>
        </p:nvSpPr>
        <p:spPr>
          <a:xfrm>
            <a:off x="4512483" y="845290"/>
            <a:ext cx="9263034" cy="2818609"/>
          </a:xfrm>
          <a:custGeom>
            <a:avLst/>
            <a:gdLst/>
            <a:ahLst/>
            <a:cxnLst/>
            <a:rect l="l" t="t" r="r" b="b"/>
            <a:pathLst>
              <a:path w="9263034" h="2818609">
                <a:moveTo>
                  <a:pt x="0" y="0"/>
                </a:moveTo>
                <a:lnTo>
                  <a:pt x="9263034" y="0"/>
                </a:lnTo>
                <a:lnTo>
                  <a:pt x="9263034" y="2818609"/>
                </a:lnTo>
                <a:lnTo>
                  <a:pt x="0" y="2818609"/>
                </a:lnTo>
                <a:lnTo>
                  <a:pt x="0" y="0"/>
                </a:lnTo>
                <a:close/>
              </a:path>
            </a:pathLst>
          </a:custGeom>
          <a:blipFill>
            <a:blip r:embed="rId2"/>
            <a:stretch>
              <a:fillRect/>
            </a:stretch>
          </a:blipFill>
        </p:spPr>
      </p:sp>
      <p:grpSp>
        <p:nvGrpSpPr>
          <p:cNvPr id="3" name="Group 3"/>
          <p:cNvGrpSpPr/>
          <p:nvPr/>
        </p:nvGrpSpPr>
        <p:grpSpPr>
          <a:xfrm>
            <a:off x="1518953" y="3663899"/>
            <a:ext cx="4603914" cy="5907814"/>
            <a:chOff x="0" y="0"/>
            <a:chExt cx="812800" cy="1042998"/>
          </a:xfrm>
        </p:grpSpPr>
        <p:sp>
          <p:nvSpPr>
            <p:cNvPr id="4" name="Freeform 4"/>
            <p:cNvSpPr/>
            <p:nvPr/>
          </p:nvSpPr>
          <p:spPr>
            <a:xfrm>
              <a:off x="0" y="0"/>
              <a:ext cx="812800" cy="1042998"/>
            </a:xfrm>
            <a:custGeom>
              <a:avLst/>
              <a:gdLst/>
              <a:ahLst/>
              <a:cxnLst/>
              <a:rect l="l" t="t" r="r" b="b"/>
              <a:pathLst>
                <a:path w="812800" h="1042998">
                  <a:moveTo>
                    <a:pt x="406400" y="0"/>
                  </a:moveTo>
                  <a:cubicBezTo>
                    <a:pt x="181951" y="0"/>
                    <a:pt x="0" y="233483"/>
                    <a:pt x="0" y="521499"/>
                  </a:cubicBezTo>
                  <a:cubicBezTo>
                    <a:pt x="0" y="809515"/>
                    <a:pt x="181951" y="1042998"/>
                    <a:pt x="406400" y="1042998"/>
                  </a:cubicBezTo>
                  <a:cubicBezTo>
                    <a:pt x="630849" y="1042998"/>
                    <a:pt x="812800" y="809515"/>
                    <a:pt x="812800" y="521499"/>
                  </a:cubicBezTo>
                  <a:cubicBezTo>
                    <a:pt x="812800" y="233483"/>
                    <a:pt x="630849" y="0"/>
                    <a:pt x="406400" y="0"/>
                  </a:cubicBezTo>
                  <a:close/>
                </a:path>
              </a:pathLst>
            </a:custGeom>
            <a:solidFill>
              <a:srgbClr val="FFFFFF"/>
            </a:solidFill>
          </p:spPr>
        </p:sp>
        <p:sp>
          <p:nvSpPr>
            <p:cNvPr id="5" name="TextBox 5"/>
            <p:cNvSpPr txBox="1"/>
            <p:nvPr/>
          </p:nvSpPr>
          <p:spPr>
            <a:xfrm>
              <a:off x="76200" y="59681"/>
              <a:ext cx="660400" cy="885536"/>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6548501" y="1461216"/>
            <a:ext cx="5248148" cy="1708151"/>
          </a:xfrm>
          <a:prstGeom prst="rect">
            <a:avLst/>
          </a:prstGeom>
        </p:spPr>
        <p:txBody>
          <a:bodyPr lIns="0" tIns="0" rIns="0" bIns="0" rtlCol="0" anchor="t">
            <a:spAutoFit/>
          </a:bodyPr>
          <a:lstStyle/>
          <a:p>
            <a:pPr algn="ctr">
              <a:lnSpc>
                <a:spcPts val="13999"/>
              </a:lnSpc>
            </a:pPr>
            <a:r>
              <a:rPr lang="en-US" sz="9999">
                <a:solidFill>
                  <a:srgbClr val="FFFFFF"/>
                </a:solidFill>
                <a:latin typeface="Gochi Hand"/>
              </a:rPr>
              <a:t>History</a:t>
            </a:r>
          </a:p>
        </p:txBody>
      </p:sp>
      <p:sp>
        <p:nvSpPr>
          <p:cNvPr id="7" name="TextBox 7"/>
          <p:cNvSpPr txBox="1"/>
          <p:nvPr/>
        </p:nvSpPr>
        <p:spPr>
          <a:xfrm>
            <a:off x="2264876" y="4270653"/>
            <a:ext cx="3256110" cy="4646681"/>
          </a:xfrm>
          <a:prstGeom prst="rect">
            <a:avLst/>
          </a:prstGeom>
        </p:spPr>
        <p:txBody>
          <a:bodyPr lIns="0" tIns="0" rIns="0" bIns="0" rtlCol="0" anchor="t">
            <a:spAutoFit/>
          </a:bodyPr>
          <a:lstStyle/>
          <a:p>
            <a:pPr algn="ctr">
              <a:lnSpc>
                <a:spcPts val="3352"/>
              </a:lnSpc>
            </a:pPr>
            <a:r>
              <a:rPr lang="en-US" sz="2394">
                <a:solidFill>
                  <a:srgbClr val="545454"/>
                </a:solidFill>
                <a:latin typeface="One Little Font Semi-Bold"/>
              </a:rPr>
              <a:t>Inception at Sun Microsystems (1991-1995)</a:t>
            </a:r>
            <a:r>
              <a:rPr lang="en-US" sz="2394">
                <a:solidFill>
                  <a:srgbClr val="545454"/>
                </a:solidFill>
                <a:latin typeface="One Little Font"/>
              </a:rPr>
              <a:t>: Java was originally developed by James Gosling, Mike Sheridan, and Patrick Naughton at Sun Microsystems in the early 1990s. The project was initially called "Oak," named after the oak tree outside Gosling's office.</a:t>
            </a:r>
          </a:p>
        </p:txBody>
      </p:sp>
      <p:grpSp>
        <p:nvGrpSpPr>
          <p:cNvPr id="8" name="Group 8"/>
          <p:cNvGrpSpPr/>
          <p:nvPr/>
        </p:nvGrpSpPr>
        <p:grpSpPr>
          <a:xfrm>
            <a:off x="6902111" y="3663899"/>
            <a:ext cx="4603914" cy="5907814"/>
            <a:chOff x="0" y="0"/>
            <a:chExt cx="812800" cy="1042998"/>
          </a:xfrm>
        </p:grpSpPr>
        <p:sp>
          <p:nvSpPr>
            <p:cNvPr id="9" name="Freeform 9"/>
            <p:cNvSpPr/>
            <p:nvPr/>
          </p:nvSpPr>
          <p:spPr>
            <a:xfrm>
              <a:off x="0" y="0"/>
              <a:ext cx="812800" cy="1042998"/>
            </a:xfrm>
            <a:custGeom>
              <a:avLst/>
              <a:gdLst/>
              <a:ahLst/>
              <a:cxnLst/>
              <a:rect l="l" t="t" r="r" b="b"/>
              <a:pathLst>
                <a:path w="812800" h="1042998">
                  <a:moveTo>
                    <a:pt x="406400" y="0"/>
                  </a:moveTo>
                  <a:cubicBezTo>
                    <a:pt x="181951" y="0"/>
                    <a:pt x="0" y="233483"/>
                    <a:pt x="0" y="521499"/>
                  </a:cubicBezTo>
                  <a:cubicBezTo>
                    <a:pt x="0" y="809515"/>
                    <a:pt x="181951" y="1042998"/>
                    <a:pt x="406400" y="1042998"/>
                  </a:cubicBezTo>
                  <a:cubicBezTo>
                    <a:pt x="630849" y="1042998"/>
                    <a:pt x="812800" y="809515"/>
                    <a:pt x="812800" y="521499"/>
                  </a:cubicBezTo>
                  <a:cubicBezTo>
                    <a:pt x="812800" y="233483"/>
                    <a:pt x="630849" y="0"/>
                    <a:pt x="406400" y="0"/>
                  </a:cubicBezTo>
                  <a:close/>
                </a:path>
              </a:pathLst>
            </a:custGeom>
            <a:solidFill>
              <a:srgbClr val="FFFFFF"/>
            </a:solidFill>
          </p:spPr>
        </p:sp>
        <p:sp>
          <p:nvSpPr>
            <p:cNvPr id="10" name="TextBox 10"/>
            <p:cNvSpPr txBox="1"/>
            <p:nvPr/>
          </p:nvSpPr>
          <p:spPr>
            <a:xfrm>
              <a:off x="76200" y="59681"/>
              <a:ext cx="660400" cy="885536"/>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7536850" y="4337192"/>
            <a:ext cx="3334435" cy="4597019"/>
          </a:xfrm>
          <a:prstGeom prst="rect">
            <a:avLst/>
          </a:prstGeom>
        </p:spPr>
        <p:txBody>
          <a:bodyPr lIns="0" tIns="0" rIns="0" bIns="0" rtlCol="0" anchor="t">
            <a:spAutoFit/>
          </a:bodyPr>
          <a:lstStyle/>
          <a:p>
            <a:pPr algn="ctr">
              <a:lnSpc>
                <a:spcPts val="3346"/>
              </a:lnSpc>
            </a:pPr>
            <a:r>
              <a:rPr lang="en-US" sz="2390">
                <a:solidFill>
                  <a:srgbClr val="545454"/>
                </a:solidFill>
                <a:latin typeface="One Little Font"/>
              </a:rPr>
              <a:t>Official Launch (1995): Java 1.0 was officially released by Sun Microsystems in 1995.</a:t>
            </a:r>
          </a:p>
          <a:p>
            <a:pPr algn="ctr">
              <a:lnSpc>
                <a:spcPts val="3346"/>
              </a:lnSpc>
            </a:pPr>
            <a:r>
              <a:rPr lang="en-US" sz="2390">
                <a:solidFill>
                  <a:srgbClr val="545454"/>
                </a:solidFill>
                <a:latin typeface="One Little Font"/>
              </a:rPr>
              <a:t>Expansion and Adoption (Late 1990s - Early 2000s): Java saw rapid adoption in various industries,including web development, enterprise software, and mobile applications. </a:t>
            </a:r>
          </a:p>
        </p:txBody>
      </p:sp>
      <p:grpSp>
        <p:nvGrpSpPr>
          <p:cNvPr id="12" name="Group 12"/>
          <p:cNvGrpSpPr/>
          <p:nvPr/>
        </p:nvGrpSpPr>
        <p:grpSpPr>
          <a:xfrm>
            <a:off x="12093048" y="3663899"/>
            <a:ext cx="4603914" cy="5907814"/>
            <a:chOff x="0" y="0"/>
            <a:chExt cx="812800" cy="1042998"/>
          </a:xfrm>
        </p:grpSpPr>
        <p:sp>
          <p:nvSpPr>
            <p:cNvPr id="13" name="Freeform 13"/>
            <p:cNvSpPr/>
            <p:nvPr/>
          </p:nvSpPr>
          <p:spPr>
            <a:xfrm>
              <a:off x="0" y="0"/>
              <a:ext cx="812800" cy="1042998"/>
            </a:xfrm>
            <a:custGeom>
              <a:avLst/>
              <a:gdLst/>
              <a:ahLst/>
              <a:cxnLst/>
              <a:rect l="l" t="t" r="r" b="b"/>
              <a:pathLst>
                <a:path w="812800" h="1042998">
                  <a:moveTo>
                    <a:pt x="406400" y="0"/>
                  </a:moveTo>
                  <a:cubicBezTo>
                    <a:pt x="181951" y="0"/>
                    <a:pt x="0" y="233483"/>
                    <a:pt x="0" y="521499"/>
                  </a:cubicBezTo>
                  <a:cubicBezTo>
                    <a:pt x="0" y="809515"/>
                    <a:pt x="181951" y="1042998"/>
                    <a:pt x="406400" y="1042998"/>
                  </a:cubicBezTo>
                  <a:cubicBezTo>
                    <a:pt x="630849" y="1042998"/>
                    <a:pt x="812800" y="809515"/>
                    <a:pt x="812800" y="521499"/>
                  </a:cubicBezTo>
                  <a:cubicBezTo>
                    <a:pt x="812800" y="233483"/>
                    <a:pt x="630849" y="0"/>
                    <a:pt x="406400" y="0"/>
                  </a:cubicBezTo>
                  <a:close/>
                </a:path>
              </a:pathLst>
            </a:custGeom>
            <a:solidFill>
              <a:srgbClr val="FFFFFF"/>
            </a:solidFill>
          </p:spPr>
        </p:sp>
        <p:sp>
          <p:nvSpPr>
            <p:cNvPr id="14" name="TextBox 14"/>
            <p:cNvSpPr txBox="1"/>
            <p:nvPr/>
          </p:nvSpPr>
          <p:spPr>
            <a:xfrm>
              <a:off x="76200" y="59681"/>
              <a:ext cx="660400" cy="885536"/>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12491496" y="4756292"/>
            <a:ext cx="3807019" cy="3758819"/>
          </a:xfrm>
          <a:prstGeom prst="rect">
            <a:avLst/>
          </a:prstGeom>
        </p:spPr>
        <p:txBody>
          <a:bodyPr lIns="0" tIns="0" rIns="0" bIns="0" rtlCol="0" anchor="t">
            <a:spAutoFit/>
          </a:bodyPr>
          <a:lstStyle/>
          <a:p>
            <a:pPr algn="ctr">
              <a:lnSpc>
                <a:spcPts val="3346"/>
              </a:lnSpc>
            </a:pPr>
            <a:r>
              <a:rPr lang="en-US" sz="2390">
                <a:solidFill>
                  <a:srgbClr val="545454"/>
                </a:solidFill>
                <a:latin typeface="One Little Font"/>
              </a:rPr>
              <a:t>Acquisition by Oracle (2010): In 2010, Oracle Corporation acquired Sun Microsystems, taking over the stewardship of Java. Oracle continued to develop and support Java, releasing new versions and updates to the platform.</a:t>
            </a:r>
          </a:p>
          <a:p>
            <a:pPr algn="ctr">
              <a:lnSpc>
                <a:spcPts val="3346"/>
              </a:lnSpc>
            </a:pPr>
            <a:endParaRPr lang="en-US" sz="2390">
              <a:solidFill>
                <a:srgbClr val="545454"/>
              </a:solidFill>
              <a:latin typeface="One Little Font"/>
            </a:endParaRPr>
          </a:p>
        </p:txBody>
      </p:sp>
      <p:sp>
        <p:nvSpPr>
          <p:cNvPr id="16" name="Freeform 16"/>
          <p:cNvSpPr/>
          <p:nvPr/>
        </p:nvSpPr>
        <p:spPr>
          <a:xfrm rot="-10800000">
            <a:off x="-13434350" y="-401724"/>
            <a:ext cx="14787263" cy="11090447"/>
          </a:xfrm>
          <a:custGeom>
            <a:avLst/>
            <a:gdLst/>
            <a:ahLst/>
            <a:cxnLst/>
            <a:rect l="l" t="t" r="r" b="b"/>
            <a:pathLst>
              <a:path w="14787263" h="11090447">
                <a:moveTo>
                  <a:pt x="0" y="0"/>
                </a:moveTo>
                <a:lnTo>
                  <a:pt x="14787263" y="0"/>
                </a:lnTo>
                <a:lnTo>
                  <a:pt x="14787263" y="11090448"/>
                </a:lnTo>
                <a:lnTo>
                  <a:pt x="0" y="11090448"/>
                </a:lnTo>
                <a:lnTo>
                  <a:pt x="0" y="0"/>
                </a:lnTo>
                <a:close/>
              </a:path>
            </a:pathLst>
          </a:custGeom>
          <a:blipFill>
            <a:blip r:embed="rId3"/>
            <a:stretch>
              <a:fillRect/>
            </a:stretch>
          </a:blipFill>
        </p:spPr>
      </p:sp>
      <p:sp>
        <p:nvSpPr>
          <p:cNvPr id="17" name="Freeform 17"/>
          <p:cNvSpPr/>
          <p:nvPr/>
        </p:nvSpPr>
        <p:spPr>
          <a:xfrm rot="-5754427">
            <a:off x="10172700" y="3028695"/>
            <a:ext cx="16230600" cy="3550444"/>
          </a:xfrm>
          <a:custGeom>
            <a:avLst/>
            <a:gdLst/>
            <a:ahLst/>
            <a:cxnLst/>
            <a:rect l="l" t="t" r="r" b="b"/>
            <a:pathLst>
              <a:path w="16230600" h="3550444">
                <a:moveTo>
                  <a:pt x="0" y="0"/>
                </a:moveTo>
                <a:lnTo>
                  <a:pt x="16230600" y="0"/>
                </a:lnTo>
                <a:lnTo>
                  <a:pt x="16230600" y="3550443"/>
                </a:lnTo>
                <a:lnTo>
                  <a:pt x="0" y="3550443"/>
                </a:lnTo>
                <a:lnTo>
                  <a:pt x="0" y="0"/>
                </a:lnTo>
                <a:close/>
              </a:path>
            </a:pathLst>
          </a:custGeom>
          <a:blipFill>
            <a:blip r:embed="rId4"/>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545454"/>
        </a:solidFill>
        <a:effectLst/>
      </p:bgPr>
    </p:bg>
    <p:spTree>
      <p:nvGrpSpPr>
        <p:cNvPr id="1" name=""/>
        <p:cNvGrpSpPr/>
        <p:nvPr/>
      </p:nvGrpSpPr>
      <p:grpSpPr>
        <a:xfrm>
          <a:off x="0" y="0"/>
          <a:ext cx="0" cy="0"/>
          <a:chOff x="0" y="0"/>
          <a:chExt cx="0" cy="0"/>
        </a:xfrm>
      </p:grpSpPr>
      <p:grpSp>
        <p:nvGrpSpPr>
          <p:cNvPr id="2" name="Group 2"/>
          <p:cNvGrpSpPr/>
          <p:nvPr/>
        </p:nvGrpSpPr>
        <p:grpSpPr>
          <a:xfrm>
            <a:off x="3109065" y="5622868"/>
            <a:ext cx="12069870" cy="226907"/>
            <a:chOff x="0" y="0"/>
            <a:chExt cx="3178896" cy="59762"/>
          </a:xfrm>
        </p:grpSpPr>
        <p:sp>
          <p:nvSpPr>
            <p:cNvPr id="3" name="Freeform 3"/>
            <p:cNvSpPr/>
            <p:nvPr/>
          </p:nvSpPr>
          <p:spPr>
            <a:xfrm>
              <a:off x="0" y="0"/>
              <a:ext cx="3178896" cy="59762"/>
            </a:xfrm>
            <a:custGeom>
              <a:avLst/>
              <a:gdLst/>
              <a:ahLst/>
              <a:cxnLst/>
              <a:rect l="l" t="t" r="r" b="b"/>
              <a:pathLst>
                <a:path w="3178896" h="59762">
                  <a:moveTo>
                    <a:pt x="29881" y="0"/>
                  </a:moveTo>
                  <a:lnTo>
                    <a:pt x="3149015" y="0"/>
                  </a:lnTo>
                  <a:cubicBezTo>
                    <a:pt x="3156940" y="0"/>
                    <a:pt x="3164540" y="3148"/>
                    <a:pt x="3170144" y="8752"/>
                  </a:cubicBezTo>
                  <a:cubicBezTo>
                    <a:pt x="3175748" y="14356"/>
                    <a:pt x="3178896" y="21956"/>
                    <a:pt x="3178896" y="29881"/>
                  </a:cubicBezTo>
                  <a:lnTo>
                    <a:pt x="3178896" y="29881"/>
                  </a:lnTo>
                  <a:cubicBezTo>
                    <a:pt x="3178896" y="46383"/>
                    <a:pt x="3165518" y="59762"/>
                    <a:pt x="3149015" y="59762"/>
                  </a:cubicBezTo>
                  <a:lnTo>
                    <a:pt x="29881" y="59762"/>
                  </a:lnTo>
                  <a:cubicBezTo>
                    <a:pt x="13378" y="59762"/>
                    <a:pt x="0" y="46383"/>
                    <a:pt x="0" y="29881"/>
                  </a:cubicBezTo>
                  <a:lnTo>
                    <a:pt x="0" y="29881"/>
                  </a:lnTo>
                  <a:cubicBezTo>
                    <a:pt x="0" y="13378"/>
                    <a:pt x="13378" y="0"/>
                    <a:pt x="29881" y="0"/>
                  </a:cubicBezTo>
                  <a:close/>
                </a:path>
              </a:pathLst>
            </a:custGeom>
            <a:solidFill>
              <a:srgbClr val="FFFFFF"/>
            </a:solidFill>
            <a:ln cap="rnd">
              <a:noFill/>
              <a:prstDash val="solid"/>
              <a:round/>
            </a:ln>
          </p:spPr>
        </p:sp>
        <p:sp>
          <p:nvSpPr>
            <p:cNvPr id="4" name="TextBox 4"/>
            <p:cNvSpPr txBox="1"/>
            <p:nvPr/>
          </p:nvSpPr>
          <p:spPr>
            <a:xfrm>
              <a:off x="0" y="-38100"/>
              <a:ext cx="3178896" cy="97862"/>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762180" y="5143500"/>
            <a:ext cx="1185642" cy="118564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4604713" y="2465468"/>
            <a:ext cx="8830925" cy="1708151"/>
          </a:xfrm>
          <a:prstGeom prst="rect">
            <a:avLst/>
          </a:prstGeom>
        </p:spPr>
        <p:txBody>
          <a:bodyPr lIns="0" tIns="0" rIns="0" bIns="0" rtlCol="0" anchor="t">
            <a:spAutoFit/>
          </a:bodyPr>
          <a:lstStyle/>
          <a:p>
            <a:pPr algn="ctr">
              <a:lnSpc>
                <a:spcPts val="13999"/>
              </a:lnSpc>
            </a:pPr>
            <a:r>
              <a:rPr lang="en-US" sz="9999">
                <a:solidFill>
                  <a:srgbClr val="FFFFFF"/>
                </a:solidFill>
                <a:latin typeface="Gochi Hand"/>
              </a:rPr>
              <a:t>Java Timeline</a:t>
            </a:r>
          </a:p>
        </p:txBody>
      </p:sp>
      <p:sp>
        <p:nvSpPr>
          <p:cNvPr id="9" name="TextBox 9"/>
          <p:cNvSpPr txBox="1"/>
          <p:nvPr/>
        </p:nvSpPr>
        <p:spPr>
          <a:xfrm>
            <a:off x="1028700" y="6672774"/>
            <a:ext cx="4617401" cy="1581150"/>
          </a:xfrm>
          <a:prstGeom prst="rect">
            <a:avLst/>
          </a:prstGeom>
        </p:spPr>
        <p:txBody>
          <a:bodyPr lIns="0" tIns="0" rIns="0" bIns="0" rtlCol="0" anchor="t">
            <a:spAutoFit/>
          </a:bodyPr>
          <a:lstStyle/>
          <a:p>
            <a:pPr algn="ctr">
              <a:lnSpc>
                <a:spcPts val="4200"/>
              </a:lnSpc>
            </a:pPr>
            <a:r>
              <a:rPr lang="en-US" sz="3000">
                <a:solidFill>
                  <a:srgbClr val="FFFFFF"/>
                </a:solidFill>
                <a:latin typeface="One Little Font"/>
              </a:rPr>
              <a:t>Sun microsystems started inventing more effective coding languages.</a:t>
            </a:r>
          </a:p>
        </p:txBody>
      </p:sp>
      <p:sp>
        <p:nvSpPr>
          <p:cNvPr id="10" name="TextBox 10"/>
          <p:cNvSpPr txBox="1"/>
          <p:nvPr/>
        </p:nvSpPr>
        <p:spPr>
          <a:xfrm>
            <a:off x="2827378" y="5359065"/>
            <a:ext cx="1020044" cy="668788"/>
          </a:xfrm>
          <a:prstGeom prst="rect">
            <a:avLst/>
          </a:prstGeom>
        </p:spPr>
        <p:txBody>
          <a:bodyPr lIns="0" tIns="0" rIns="0" bIns="0" rtlCol="0" anchor="t">
            <a:spAutoFit/>
          </a:bodyPr>
          <a:lstStyle/>
          <a:p>
            <a:pPr algn="ctr">
              <a:lnSpc>
                <a:spcPts val="5378"/>
              </a:lnSpc>
            </a:pPr>
            <a:r>
              <a:rPr lang="en-US" sz="3841">
                <a:solidFill>
                  <a:srgbClr val="545454"/>
                </a:solidFill>
                <a:latin typeface="Gochi Hand"/>
              </a:rPr>
              <a:t>01</a:t>
            </a:r>
          </a:p>
        </p:txBody>
      </p:sp>
      <p:grpSp>
        <p:nvGrpSpPr>
          <p:cNvPr id="11" name="Group 11"/>
          <p:cNvGrpSpPr/>
          <p:nvPr/>
        </p:nvGrpSpPr>
        <p:grpSpPr>
          <a:xfrm>
            <a:off x="8551179" y="5143500"/>
            <a:ext cx="1185642" cy="118564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8633978" y="5359065"/>
            <a:ext cx="1020044" cy="668788"/>
          </a:xfrm>
          <a:prstGeom prst="rect">
            <a:avLst/>
          </a:prstGeom>
        </p:spPr>
        <p:txBody>
          <a:bodyPr lIns="0" tIns="0" rIns="0" bIns="0" rtlCol="0" anchor="t">
            <a:spAutoFit/>
          </a:bodyPr>
          <a:lstStyle/>
          <a:p>
            <a:pPr algn="ctr">
              <a:lnSpc>
                <a:spcPts val="5378"/>
              </a:lnSpc>
            </a:pPr>
            <a:r>
              <a:rPr lang="en-US" sz="3841">
                <a:solidFill>
                  <a:srgbClr val="545454"/>
                </a:solidFill>
                <a:latin typeface="Gochi Hand"/>
              </a:rPr>
              <a:t>02</a:t>
            </a:r>
          </a:p>
        </p:txBody>
      </p:sp>
      <p:grpSp>
        <p:nvGrpSpPr>
          <p:cNvPr id="15" name="Group 15"/>
          <p:cNvGrpSpPr/>
          <p:nvPr/>
        </p:nvGrpSpPr>
        <p:grpSpPr>
          <a:xfrm>
            <a:off x="14340178" y="5143500"/>
            <a:ext cx="1185642" cy="1185642"/>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14422977" y="5359065"/>
            <a:ext cx="1020044" cy="668788"/>
          </a:xfrm>
          <a:prstGeom prst="rect">
            <a:avLst/>
          </a:prstGeom>
        </p:spPr>
        <p:txBody>
          <a:bodyPr lIns="0" tIns="0" rIns="0" bIns="0" rtlCol="0" anchor="t">
            <a:spAutoFit/>
          </a:bodyPr>
          <a:lstStyle/>
          <a:p>
            <a:pPr algn="ctr">
              <a:lnSpc>
                <a:spcPts val="5378"/>
              </a:lnSpc>
            </a:pPr>
            <a:r>
              <a:rPr lang="en-US" sz="3841">
                <a:solidFill>
                  <a:srgbClr val="545454"/>
                </a:solidFill>
                <a:latin typeface="Gochi Hand"/>
              </a:rPr>
              <a:t>03</a:t>
            </a:r>
          </a:p>
        </p:txBody>
      </p:sp>
      <p:sp>
        <p:nvSpPr>
          <p:cNvPr id="19" name="TextBox 19"/>
          <p:cNvSpPr txBox="1"/>
          <p:nvPr/>
        </p:nvSpPr>
        <p:spPr>
          <a:xfrm>
            <a:off x="6835300" y="6672774"/>
            <a:ext cx="4617401" cy="1581150"/>
          </a:xfrm>
          <a:prstGeom prst="rect">
            <a:avLst/>
          </a:prstGeom>
        </p:spPr>
        <p:txBody>
          <a:bodyPr lIns="0" tIns="0" rIns="0" bIns="0" rtlCol="0" anchor="t">
            <a:spAutoFit/>
          </a:bodyPr>
          <a:lstStyle/>
          <a:p>
            <a:pPr algn="ctr">
              <a:lnSpc>
                <a:spcPts val="4200"/>
              </a:lnSpc>
            </a:pPr>
            <a:r>
              <a:rPr lang="en-US" sz="3000">
                <a:solidFill>
                  <a:srgbClr val="FFFFFF"/>
                </a:solidFill>
                <a:latin typeface="One Little Font"/>
              </a:rPr>
              <a:t>James Gosling fulfills the best solution for running codes, and names it java.</a:t>
            </a:r>
          </a:p>
        </p:txBody>
      </p:sp>
      <p:sp>
        <p:nvSpPr>
          <p:cNvPr id="20" name="TextBox 20"/>
          <p:cNvSpPr txBox="1"/>
          <p:nvPr/>
        </p:nvSpPr>
        <p:spPr>
          <a:xfrm>
            <a:off x="12641899" y="6672774"/>
            <a:ext cx="4617401" cy="1047750"/>
          </a:xfrm>
          <a:prstGeom prst="rect">
            <a:avLst/>
          </a:prstGeom>
        </p:spPr>
        <p:txBody>
          <a:bodyPr lIns="0" tIns="0" rIns="0" bIns="0" rtlCol="0" anchor="t">
            <a:spAutoFit/>
          </a:bodyPr>
          <a:lstStyle/>
          <a:p>
            <a:pPr algn="ctr">
              <a:lnSpc>
                <a:spcPts val="4200"/>
              </a:lnSpc>
            </a:pPr>
            <a:r>
              <a:rPr lang="en-US" sz="3000">
                <a:solidFill>
                  <a:srgbClr val="FFFFFF"/>
                </a:solidFill>
                <a:latin typeface="One Little Font"/>
              </a:rPr>
              <a:t>Sun microsystems releases updated java 2. </a:t>
            </a:r>
          </a:p>
        </p:txBody>
      </p:sp>
      <p:sp>
        <p:nvSpPr>
          <p:cNvPr id="21" name="Freeform 21"/>
          <p:cNvSpPr/>
          <p:nvPr/>
        </p:nvSpPr>
        <p:spPr>
          <a:xfrm>
            <a:off x="-7220715" y="-1840373"/>
            <a:ext cx="16230600" cy="3550444"/>
          </a:xfrm>
          <a:custGeom>
            <a:avLst/>
            <a:gdLst/>
            <a:ahLst/>
            <a:cxnLst/>
            <a:rect l="l" t="t" r="r" b="b"/>
            <a:pathLst>
              <a:path w="16230600" h="3550444">
                <a:moveTo>
                  <a:pt x="0" y="0"/>
                </a:moveTo>
                <a:lnTo>
                  <a:pt x="16230600" y="0"/>
                </a:lnTo>
                <a:lnTo>
                  <a:pt x="16230600" y="3550444"/>
                </a:lnTo>
                <a:lnTo>
                  <a:pt x="0" y="3550444"/>
                </a:lnTo>
                <a:lnTo>
                  <a:pt x="0" y="0"/>
                </a:lnTo>
                <a:close/>
              </a:path>
            </a:pathLst>
          </a:custGeom>
          <a:blipFill>
            <a:blip r:embed="rId2"/>
            <a:stretch>
              <a:fillRect/>
            </a:stretch>
          </a:blipFill>
        </p:spPr>
      </p:sp>
      <p:sp>
        <p:nvSpPr>
          <p:cNvPr id="22" name="Freeform 22"/>
          <p:cNvSpPr/>
          <p:nvPr/>
        </p:nvSpPr>
        <p:spPr>
          <a:xfrm rot="-653790">
            <a:off x="4471450" y="-1788537"/>
            <a:ext cx="16230600" cy="3550444"/>
          </a:xfrm>
          <a:custGeom>
            <a:avLst/>
            <a:gdLst/>
            <a:ahLst/>
            <a:cxnLst/>
            <a:rect l="l" t="t" r="r" b="b"/>
            <a:pathLst>
              <a:path w="16230600" h="3550444">
                <a:moveTo>
                  <a:pt x="0" y="0"/>
                </a:moveTo>
                <a:lnTo>
                  <a:pt x="16230600" y="0"/>
                </a:lnTo>
                <a:lnTo>
                  <a:pt x="16230600" y="3550443"/>
                </a:lnTo>
                <a:lnTo>
                  <a:pt x="0" y="3550443"/>
                </a:lnTo>
                <a:lnTo>
                  <a:pt x="0" y="0"/>
                </a:lnTo>
                <a:close/>
              </a:path>
            </a:pathLst>
          </a:custGeom>
          <a:blipFill>
            <a:blip r:embed="rId2"/>
            <a:stretch>
              <a:fillRect/>
            </a:stretch>
          </a:blipFill>
        </p:spPr>
      </p:sp>
      <p:sp>
        <p:nvSpPr>
          <p:cNvPr id="23" name="Freeform 23"/>
          <p:cNvSpPr/>
          <p:nvPr/>
        </p:nvSpPr>
        <p:spPr>
          <a:xfrm rot="-10800000">
            <a:off x="-6900406" y="9235980"/>
            <a:ext cx="16230600" cy="5843016"/>
          </a:xfrm>
          <a:custGeom>
            <a:avLst/>
            <a:gdLst/>
            <a:ahLst/>
            <a:cxnLst/>
            <a:rect l="l" t="t" r="r" b="b"/>
            <a:pathLst>
              <a:path w="16230600" h="5843016">
                <a:moveTo>
                  <a:pt x="0" y="0"/>
                </a:moveTo>
                <a:lnTo>
                  <a:pt x="16230600" y="0"/>
                </a:lnTo>
                <a:lnTo>
                  <a:pt x="16230600" y="5843016"/>
                </a:lnTo>
                <a:lnTo>
                  <a:pt x="0" y="5843016"/>
                </a:lnTo>
                <a:lnTo>
                  <a:pt x="0" y="0"/>
                </a:lnTo>
                <a:close/>
              </a:path>
            </a:pathLst>
          </a:custGeom>
          <a:blipFill>
            <a:blip r:embed="rId3"/>
            <a:stretch>
              <a:fillRect/>
            </a:stretch>
          </a:blipFill>
        </p:spPr>
      </p:sp>
      <p:sp>
        <p:nvSpPr>
          <p:cNvPr id="24" name="Freeform 24"/>
          <p:cNvSpPr/>
          <p:nvPr/>
        </p:nvSpPr>
        <p:spPr>
          <a:xfrm rot="-10800000">
            <a:off x="3766808" y="8834949"/>
            <a:ext cx="16230600" cy="5843016"/>
          </a:xfrm>
          <a:custGeom>
            <a:avLst/>
            <a:gdLst/>
            <a:ahLst/>
            <a:cxnLst/>
            <a:rect l="l" t="t" r="r" b="b"/>
            <a:pathLst>
              <a:path w="16230600" h="5843016">
                <a:moveTo>
                  <a:pt x="0" y="0"/>
                </a:moveTo>
                <a:lnTo>
                  <a:pt x="16230600" y="0"/>
                </a:lnTo>
                <a:lnTo>
                  <a:pt x="16230600" y="5843016"/>
                </a:lnTo>
                <a:lnTo>
                  <a:pt x="0" y="5843016"/>
                </a:lnTo>
                <a:lnTo>
                  <a:pt x="0" y="0"/>
                </a:lnTo>
                <a:close/>
              </a:path>
            </a:pathLst>
          </a:custGeom>
          <a:blipFill>
            <a:blip r:embed="rId3"/>
            <a:stretch>
              <a:fillRect/>
            </a:stretch>
          </a:blipFill>
        </p:spPr>
      </p:sp>
      <p:sp>
        <p:nvSpPr>
          <p:cNvPr id="25" name="TextBox 25"/>
          <p:cNvSpPr txBox="1"/>
          <p:nvPr/>
        </p:nvSpPr>
        <p:spPr>
          <a:xfrm>
            <a:off x="2361010" y="4078386"/>
            <a:ext cx="1987981" cy="821038"/>
          </a:xfrm>
          <a:prstGeom prst="rect">
            <a:avLst/>
          </a:prstGeom>
        </p:spPr>
        <p:txBody>
          <a:bodyPr lIns="0" tIns="0" rIns="0" bIns="0" rtlCol="0" anchor="t">
            <a:spAutoFit/>
          </a:bodyPr>
          <a:lstStyle/>
          <a:p>
            <a:pPr algn="ctr">
              <a:lnSpc>
                <a:spcPts val="6720"/>
              </a:lnSpc>
              <a:spcBef>
                <a:spcPct val="0"/>
              </a:spcBef>
            </a:pPr>
            <a:r>
              <a:rPr lang="en-US" sz="4800">
                <a:solidFill>
                  <a:srgbClr val="FFFFFF"/>
                </a:solidFill>
                <a:latin typeface="Gochi Hand"/>
              </a:rPr>
              <a:t>1991</a:t>
            </a:r>
          </a:p>
        </p:txBody>
      </p:sp>
      <p:sp>
        <p:nvSpPr>
          <p:cNvPr id="26" name="TextBox 26"/>
          <p:cNvSpPr txBox="1"/>
          <p:nvPr/>
        </p:nvSpPr>
        <p:spPr>
          <a:xfrm>
            <a:off x="8476494" y="4078352"/>
            <a:ext cx="1177528" cy="821055"/>
          </a:xfrm>
          <a:prstGeom prst="rect">
            <a:avLst/>
          </a:prstGeom>
        </p:spPr>
        <p:txBody>
          <a:bodyPr lIns="0" tIns="0" rIns="0" bIns="0" rtlCol="0" anchor="t">
            <a:spAutoFit/>
          </a:bodyPr>
          <a:lstStyle/>
          <a:p>
            <a:pPr algn="ctr">
              <a:lnSpc>
                <a:spcPts val="6719"/>
              </a:lnSpc>
              <a:spcBef>
                <a:spcPct val="0"/>
              </a:spcBef>
            </a:pPr>
            <a:r>
              <a:rPr lang="en-US" sz="4800">
                <a:solidFill>
                  <a:srgbClr val="FFFFFF"/>
                </a:solidFill>
                <a:latin typeface="Gochi Hand"/>
              </a:rPr>
              <a:t>1995</a:t>
            </a:r>
          </a:p>
        </p:txBody>
      </p:sp>
      <p:sp>
        <p:nvSpPr>
          <p:cNvPr id="27" name="TextBox 27"/>
          <p:cNvSpPr txBox="1"/>
          <p:nvPr/>
        </p:nvSpPr>
        <p:spPr>
          <a:xfrm>
            <a:off x="14337508" y="4078369"/>
            <a:ext cx="1190982" cy="821055"/>
          </a:xfrm>
          <a:prstGeom prst="rect">
            <a:avLst/>
          </a:prstGeom>
        </p:spPr>
        <p:txBody>
          <a:bodyPr lIns="0" tIns="0" rIns="0" bIns="0" rtlCol="0" anchor="t">
            <a:spAutoFit/>
          </a:bodyPr>
          <a:lstStyle/>
          <a:p>
            <a:pPr algn="ctr">
              <a:lnSpc>
                <a:spcPts val="6719"/>
              </a:lnSpc>
              <a:spcBef>
                <a:spcPct val="0"/>
              </a:spcBef>
            </a:pPr>
            <a:r>
              <a:rPr lang="en-US" sz="4800">
                <a:solidFill>
                  <a:srgbClr val="FFFFFF"/>
                </a:solidFill>
                <a:latin typeface="Gochi Hand"/>
              </a:rPr>
              <a:t>1998</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545454"/>
        </a:solidFill>
        <a:effectLst/>
      </p:bgPr>
    </p:bg>
    <p:spTree>
      <p:nvGrpSpPr>
        <p:cNvPr id="1" name=""/>
        <p:cNvGrpSpPr/>
        <p:nvPr/>
      </p:nvGrpSpPr>
      <p:grpSpPr>
        <a:xfrm>
          <a:off x="0" y="0"/>
          <a:ext cx="0" cy="0"/>
          <a:chOff x="0" y="0"/>
          <a:chExt cx="0" cy="0"/>
        </a:xfrm>
      </p:grpSpPr>
      <p:grpSp>
        <p:nvGrpSpPr>
          <p:cNvPr id="2" name="Group 2"/>
          <p:cNvGrpSpPr/>
          <p:nvPr/>
        </p:nvGrpSpPr>
        <p:grpSpPr>
          <a:xfrm>
            <a:off x="5377852" y="5649578"/>
            <a:ext cx="6627756" cy="173487"/>
            <a:chOff x="0" y="0"/>
            <a:chExt cx="1745582" cy="45692"/>
          </a:xfrm>
        </p:grpSpPr>
        <p:sp>
          <p:nvSpPr>
            <p:cNvPr id="3" name="Freeform 3"/>
            <p:cNvSpPr/>
            <p:nvPr/>
          </p:nvSpPr>
          <p:spPr>
            <a:xfrm>
              <a:off x="0" y="0"/>
              <a:ext cx="1745582" cy="45692"/>
            </a:xfrm>
            <a:custGeom>
              <a:avLst/>
              <a:gdLst/>
              <a:ahLst/>
              <a:cxnLst/>
              <a:rect l="l" t="t" r="r" b="b"/>
              <a:pathLst>
                <a:path w="1745582" h="45692">
                  <a:moveTo>
                    <a:pt x="22846" y="0"/>
                  </a:moveTo>
                  <a:lnTo>
                    <a:pt x="1722736" y="0"/>
                  </a:lnTo>
                  <a:cubicBezTo>
                    <a:pt x="1728795" y="0"/>
                    <a:pt x="1734606" y="2407"/>
                    <a:pt x="1738890" y="6691"/>
                  </a:cubicBezTo>
                  <a:cubicBezTo>
                    <a:pt x="1743175" y="10976"/>
                    <a:pt x="1745582" y="16787"/>
                    <a:pt x="1745582" y="22846"/>
                  </a:cubicBezTo>
                  <a:lnTo>
                    <a:pt x="1745582" y="22846"/>
                  </a:lnTo>
                  <a:cubicBezTo>
                    <a:pt x="1745582" y="28905"/>
                    <a:pt x="1743175" y="34716"/>
                    <a:pt x="1738890" y="39001"/>
                  </a:cubicBezTo>
                  <a:cubicBezTo>
                    <a:pt x="1734606" y="43285"/>
                    <a:pt x="1728795" y="45692"/>
                    <a:pt x="1722736" y="45692"/>
                  </a:cubicBezTo>
                  <a:lnTo>
                    <a:pt x="22846" y="45692"/>
                  </a:lnTo>
                  <a:cubicBezTo>
                    <a:pt x="16787" y="45692"/>
                    <a:pt x="10976" y="43285"/>
                    <a:pt x="6691" y="39001"/>
                  </a:cubicBezTo>
                  <a:cubicBezTo>
                    <a:pt x="2407" y="34716"/>
                    <a:pt x="0" y="28905"/>
                    <a:pt x="0" y="22846"/>
                  </a:cubicBezTo>
                  <a:lnTo>
                    <a:pt x="0" y="22846"/>
                  </a:lnTo>
                  <a:cubicBezTo>
                    <a:pt x="0" y="16787"/>
                    <a:pt x="2407" y="10976"/>
                    <a:pt x="6691" y="6691"/>
                  </a:cubicBezTo>
                  <a:cubicBezTo>
                    <a:pt x="10976" y="2407"/>
                    <a:pt x="16787" y="0"/>
                    <a:pt x="22846" y="0"/>
                  </a:cubicBezTo>
                  <a:close/>
                </a:path>
              </a:pathLst>
            </a:custGeom>
            <a:solidFill>
              <a:srgbClr val="FFFFFF"/>
            </a:solidFill>
            <a:ln cap="rnd">
              <a:noFill/>
              <a:prstDash val="solid"/>
              <a:round/>
            </a:ln>
          </p:spPr>
        </p:sp>
        <p:sp>
          <p:nvSpPr>
            <p:cNvPr id="4" name="TextBox 4"/>
            <p:cNvSpPr txBox="1"/>
            <p:nvPr/>
          </p:nvSpPr>
          <p:spPr>
            <a:xfrm>
              <a:off x="0" y="-38100"/>
              <a:ext cx="1745582" cy="83792"/>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4604713" y="5143500"/>
            <a:ext cx="1185642" cy="118564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4604713" y="2465468"/>
            <a:ext cx="8830925" cy="1708151"/>
          </a:xfrm>
          <a:prstGeom prst="rect">
            <a:avLst/>
          </a:prstGeom>
        </p:spPr>
        <p:txBody>
          <a:bodyPr lIns="0" tIns="0" rIns="0" bIns="0" rtlCol="0" anchor="t">
            <a:spAutoFit/>
          </a:bodyPr>
          <a:lstStyle/>
          <a:p>
            <a:pPr algn="ctr">
              <a:lnSpc>
                <a:spcPts val="13999"/>
              </a:lnSpc>
            </a:pPr>
            <a:r>
              <a:rPr lang="en-US" sz="9999">
                <a:solidFill>
                  <a:srgbClr val="FFFFFF"/>
                </a:solidFill>
                <a:latin typeface="Gochi Hand"/>
              </a:rPr>
              <a:t>Java Timeline</a:t>
            </a:r>
          </a:p>
        </p:txBody>
      </p:sp>
      <p:sp>
        <p:nvSpPr>
          <p:cNvPr id="9" name="TextBox 9"/>
          <p:cNvSpPr txBox="1"/>
          <p:nvPr/>
        </p:nvSpPr>
        <p:spPr>
          <a:xfrm>
            <a:off x="3398856" y="6672774"/>
            <a:ext cx="4617401" cy="1047750"/>
          </a:xfrm>
          <a:prstGeom prst="rect">
            <a:avLst/>
          </a:prstGeom>
        </p:spPr>
        <p:txBody>
          <a:bodyPr lIns="0" tIns="0" rIns="0" bIns="0" rtlCol="0" anchor="t">
            <a:spAutoFit/>
          </a:bodyPr>
          <a:lstStyle/>
          <a:p>
            <a:pPr algn="ctr">
              <a:lnSpc>
                <a:spcPts val="4200"/>
              </a:lnSpc>
            </a:pPr>
            <a:r>
              <a:rPr lang="en-US" sz="3000">
                <a:solidFill>
                  <a:srgbClr val="FFFFFF"/>
                </a:solidFill>
                <a:latin typeface="One Little Font"/>
              </a:rPr>
              <a:t>Java transforms into open code</a:t>
            </a:r>
          </a:p>
        </p:txBody>
      </p:sp>
      <p:sp>
        <p:nvSpPr>
          <p:cNvPr id="10" name="TextBox 10"/>
          <p:cNvSpPr txBox="1"/>
          <p:nvPr/>
        </p:nvSpPr>
        <p:spPr>
          <a:xfrm>
            <a:off x="4687512" y="5359065"/>
            <a:ext cx="1020044" cy="668788"/>
          </a:xfrm>
          <a:prstGeom prst="rect">
            <a:avLst/>
          </a:prstGeom>
        </p:spPr>
        <p:txBody>
          <a:bodyPr lIns="0" tIns="0" rIns="0" bIns="0" rtlCol="0" anchor="t">
            <a:spAutoFit/>
          </a:bodyPr>
          <a:lstStyle/>
          <a:p>
            <a:pPr algn="ctr">
              <a:lnSpc>
                <a:spcPts val="5378"/>
              </a:lnSpc>
            </a:pPr>
            <a:r>
              <a:rPr lang="en-US" sz="3841">
                <a:solidFill>
                  <a:srgbClr val="545454"/>
                </a:solidFill>
                <a:latin typeface="Gochi Hand"/>
              </a:rPr>
              <a:t>04</a:t>
            </a:r>
          </a:p>
        </p:txBody>
      </p:sp>
      <p:grpSp>
        <p:nvGrpSpPr>
          <p:cNvPr id="11" name="Group 11"/>
          <p:cNvGrpSpPr/>
          <p:nvPr/>
        </p:nvGrpSpPr>
        <p:grpSpPr>
          <a:xfrm>
            <a:off x="11882108" y="5143500"/>
            <a:ext cx="1185642" cy="118564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11964907" y="5359065"/>
            <a:ext cx="1020044" cy="668788"/>
          </a:xfrm>
          <a:prstGeom prst="rect">
            <a:avLst/>
          </a:prstGeom>
        </p:spPr>
        <p:txBody>
          <a:bodyPr lIns="0" tIns="0" rIns="0" bIns="0" rtlCol="0" anchor="t">
            <a:spAutoFit/>
          </a:bodyPr>
          <a:lstStyle/>
          <a:p>
            <a:pPr algn="ctr">
              <a:lnSpc>
                <a:spcPts val="5378"/>
              </a:lnSpc>
            </a:pPr>
            <a:r>
              <a:rPr lang="en-US" sz="3841">
                <a:solidFill>
                  <a:srgbClr val="545454"/>
                </a:solidFill>
                <a:latin typeface="Gochi Hand"/>
              </a:rPr>
              <a:t>05</a:t>
            </a:r>
          </a:p>
        </p:txBody>
      </p:sp>
      <p:sp>
        <p:nvSpPr>
          <p:cNvPr id="15" name="TextBox 15"/>
          <p:cNvSpPr txBox="1"/>
          <p:nvPr/>
        </p:nvSpPr>
        <p:spPr>
          <a:xfrm>
            <a:off x="10087487" y="6672774"/>
            <a:ext cx="4617401" cy="1047750"/>
          </a:xfrm>
          <a:prstGeom prst="rect">
            <a:avLst/>
          </a:prstGeom>
        </p:spPr>
        <p:txBody>
          <a:bodyPr lIns="0" tIns="0" rIns="0" bIns="0" rtlCol="0" anchor="t">
            <a:spAutoFit/>
          </a:bodyPr>
          <a:lstStyle/>
          <a:p>
            <a:pPr algn="ctr">
              <a:lnSpc>
                <a:spcPts val="4200"/>
              </a:lnSpc>
            </a:pPr>
            <a:r>
              <a:rPr lang="en-US" sz="3000">
                <a:solidFill>
                  <a:srgbClr val="FFFFFF"/>
                </a:solidFill>
                <a:latin typeface="One Little Font"/>
              </a:rPr>
              <a:t>oracle acquires Java</a:t>
            </a:r>
          </a:p>
          <a:p>
            <a:pPr algn="ctr">
              <a:lnSpc>
                <a:spcPts val="4200"/>
              </a:lnSpc>
            </a:pPr>
            <a:endParaRPr lang="en-US" sz="3000">
              <a:solidFill>
                <a:srgbClr val="FFFFFF"/>
              </a:solidFill>
              <a:latin typeface="One Little Font"/>
            </a:endParaRPr>
          </a:p>
        </p:txBody>
      </p:sp>
      <p:sp>
        <p:nvSpPr>
          <p:cNvPr id="16" name="Freeform 16"/>
          <p:cNvSpPr/>
          <p:nvPr/>
        </p:nvSpPr>
        <p:spPr>
          <a:xfrm>
            <a:off x="-7220715" y="-1840373"/>
            <a:ext cx="16230600" cy="3550444"/>
          </a:xfrm>
          <a:custGeom>
            <a:avLst/>
            <a:gdLst/>
            <a:ahLst/>
            <a:cxnLst/>
            <a:rect l="l" t="t" r="r" b="b"/>
            <a:pathLst>
              <a:path w="16230600" h="3550444">
                <a:moveTo>
                  <a:pt x="0" y="0"/>
                </a:moveTo>
                <a:lnTo>
                  <a:pt x="16230600" y="0"/>
                </a:lnTo>
                <a:lnTo>
                  <a:pt x="16230600" y="3550444"/>
                </a:lnTo>
                <a:lnTo>
                  <a:pt x="0" y="3550444"/>
                </a:lnTo>
                <a:lnTo>
                  <a:pt x="0" y="0"/>
                </a:lnTo>
                <a:close/>
              </a:path>
            </a:pathLst>
          </a:custGeom>
          <a:blipFill>
            <a:blip r:embed="rId2"/>
            <a:stretch>
              <a:fillRect/>
            </a:stretch>
          </a:blipFill>
        </p:spPr>
      </p:sp>
      <p:sp>
        <p:nvSpPr>
          <p:cNvPr id="17" name="Freeform 17"/>
          <p:cNvSpPr/>
          <p:nvPr/>
        </p:nvSpPr>
        <p:spPr>
          <a:xfrm rot="-653790">
            <a:off x="4471450" y="-1788537"/>
            <a:ext cx="16230600" cy="3550444"/>
          </a:xfrm>
          <a:custGeom>
            <a:avLst/>
            <a:gdLst/>
            <a:ahLst/>
            <a:cxnLst/>
            <a:rect l="l" t="t" r="r" b="b"/>
            <a:pathLst>
              <a:path w="16230600" h="3550444">
                <a:moveTo>
                  <a:pt x="0" y="0"/>
                </a:moveTo>
                <a:lnTo>
                  <a:pt x="16230600" y="0"/>
                </a:lnTo>
                <a:lnTo>
                  <a:pt x="16230600" y="3550443"/>
                </a:lnTo>
                <a:lnTo>
                  <a:pt x="0" y="3550443"/>
                </a:lnTo>
                <a:lnTo>
                  <a:pt x="0" y="0"/>
                </a:lnTo>
                <a:close/>
              </a:path>
            </a:pathLst>
          </a:custGeom>
          <a:blipFill>
            <a:blip r:embed="rId2"/>
            <a:stretch>
              <a:fillRect/>
            </a:stretch>
          </a:blipFill>
        </p:spPr>
      </p:sp>
      <p:sp>
        <p:nvSpPr>
          <p:cNvPr id="18" name="Freeform 18"/>
          <p:cNvSpPr/>
          <p:nvPr/>
        </p:nvSpPr>
        <p:spPr>
          <a:xfrm rot="-10800000">
            <a:off x="-6900406" y="9235980"/>
            <a:ext cx="16230600" cy="5843016"/>
          </a:xfrm>
          <a:custGeom>
            <a:avLst/>
            <a:gdLst/>
            <a:ahLst/>
            <a:cxnLst/>
            <a:rect l="l" t="t" r="r" b="b"/>
            <a:pathLst>
              <a:path w="16230600" h="5843016">
                <a:moveTo>
                  <a:pt x="0" y="0"/>
                </a:moveTo>
                <a:lnTo>
                  <a:pt x="16230600" y="0"/>
                </a:lnTo>
                <a:lnTo>
                  <a:pt x="16230600" y="5843016"/>
                </a:lnTo>
                <a:lnTo>
                  <a:pt x="0" y="5843016"/>
                </a:lnTo>
                <a:lnTo>
                  <a:pt x="0" y="0"/>
                </a:lnTo>
                <a:close/>
              </a:path>
            </a:pathLst>
          </a:custGeom>
          <a:blipFill>
            <a:blip r:embed="rId3"/>
            <a:stretch>
              <a:fillRect/>
            </a:stretch>
          </a:blipFill>
        </p:spPr>
      </p:sp>
      <p:sp>
        <p:nvSpPr>
          <p:cNvPr id="19" name="Freeform 19"/>
          <p:cNvSpPr/>
          <p:nvPr/>
        </p:nvSpPr>
        <p:spPr>
          <a:xfrm rot="-10800000">
            <a:off x="3766808" y="8834949"/>
            <a:ext cx="16230600" cy="5843016"/>
          </a:xfrm>
          <a:custGeom>
            <a:avLst/>
            <a:gdLst/>
            <a:ahLst/>
            <a:cxnLst/>
            <a:rect l="l" t="t" r="r" b="b"/>
            <a:pathLst>
              <a:path w="16230600" h="5843016">
                <a:moveTo>
                  <a:pt x="0" y="0"/>
                </a:moveTo>
                <a:lnTo>
                  <a:pt x="16230600" y="0"/>
                </a:lnTo>
                <a:lnTo>
                  <a:pt x="16230600" y="5843016"/>
                </a:lnTo>
                <a:lnTo>
                  <a:pt x="0" y="5843016"/>
                </a:lnTo>
                <a:lnTo>
                  <a:pt x="0" y="0"/>
                </a:lnTo>
                <a:close/>
              </a:path>
            </a:pathLst>
          </a:custGeom>
          <a:blipFill>
            <a:blip r:embed="rId3"/>
            <a:stretch>
              <a:fillRect/>
            </a:stretch>
          </a:blipFill>
        </p:spPr>
      </p:sp>
      <p:sp>
        <p:nvSpPr>
          <p:cNvPr id="20" name="TextBox 20"/>
          <p:cNvSpPr txBox="1"/>
          <p:nvPr/>
        </p:nvSpPr>
        <p:spPr>
          <a:xfrm>
            <a:off x="3766808" y="4114946"/>
            <a:ext cx="3073553" cy="1668763"/>
          </a:xfrm>
          <a:prstGeom prst="rect">
            <a:avLst/>
          </a:prstGeom>
        </p:spPr>
        <p:txBody>
          <a:bodyPr lIns="0" tIns="0" rIns="0" bIns="0" rtlCol="0" anchor="t">
            <a:spAutoFit/>
          </a:bodyPr>
          <a:lstStyle/>
          <a:p>
            <a:pPr algn="ctr">
              <a:lnSpc>
                <a:spcPts val="6720"/>
              </a:lnSpc>
            </a:pPr>
            <a:r>
              <a:rPr lang="en-US" sz="4800">
                <a:solidFill>
                  <a:srgbClr val="FFFFFF"/>
                </a:solidFill>
                <a:latin typeface="Gochi Hand"/>
              </a:rPr>
              <a:t>2006/2007</a:t>
            </a:r>
          </a:p>
          <a:p>
            <a:pPr algn="ctr">
              <a:lnSpc>
                <a:spcPts val="6720"/>
              </a:lnSpc>
              <a:spcBef>
                <a:spcPct val="0"/>
              </a:spcBef>
            </a:pPr>
            <a:endParaRPr lang="en-US" sz="4800">
              <a:solidFill>
                <a:srgbClr val="FFFFFF"/>
              </a:solidFill>
              <a:latin typeface="Gochi Hand"/>
            </a:endParaRPr>
          </a:p>
        </p:txBody>
      </p:sp>
      <p:sp>
        <p:nvSpPr>
          <p:cNvPr id="21" name="TextBox 21"/>
          <p:cNvSpPr txBox="1"/>
          <p:nvPr/>
        </p:nvSpPr>
        <p:spPr>
          <a:xfrm>
            <a:off x="11777479" y="4078352"/>
            <a:ext cx="1237417" cy="821055"/>
          </a:xfrm>
          <a:prstGeom prst="rect">
            <a:avLst/>
          </a:prstGeom>
        </p:spPr>
        <p:txBody>
          <a:bodyPr lIns="0" tIns="0" rIns="0" bIns="0" rtlCol="0" anchor="t">
            <a:spAutoFit/>
          </a:bodyPr>
          <a:lstStyle/>
          <a:p>
            <a:pPr algn="ctr">
              <a:lnSpc>
                <a:spcPts val="6719"/>
              </a:lnSpc>
              <a:spcBef>
                <a:spcPct val="0"/>
              </a:spcBef>
            </a:pPr>
            <a:r>
              <a:rPr lang="en-US" sz="4800">
                <a:solidFill>
                  <a:srgbClr val="FFFFFF"/>
                </a:solidFill>
                <a:latin typeface="Gochi Hand"/>
              </a:rPr>
              <a:t>2010</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545454"/>
        </a:solidFill>
        <a:effectLst/>
      </p:bgPr>
    </p:bg>
    <p:spTree>
      <p:nvGrpSpPr>
        <p:cNvPr id="1" name=""/>
        <p:cNvGrpSpPr/>
        <p:nvPr/>
      </p:nvGrpSpPr>
      <p:grpSpPr>
        <a:xfrm>
          <a:off x="0" y="0"/>
          <a:ext cx="0" cy="0"/>
          <a:chOff x="0" y="0"/>
          <a:chExt cx="0" cy="0"/>
        </a:xfrm>
      </p:grpSpPr>
      <p:sp>
        <p:nvSpPr>
          <p:cNvPr id="2" name="Freeform 2"/>
          <p:cNvSpPr/>
          <p:nvPr/>
        </p:nvSpPr>
        <p:spPr>
          <a:xfrm>
            <a:off x="4512483" y="346760"/>
            <a:ext cx="9263034" cy="2818609"/>
          </a:xfrm>
          <a:custGeom>
            <a:avLst/>
            <a:gdLst/>
            <a:ahLst/>
            <a:cxnLst/>
            <a:rect l="l" t="t" r="r" b="b"/>
            <a:pathLst>
              <a:path w="9263034" h="2818609">
                <a:moveTo>
                  <a:pt x="0" y="0"/>
                </a:moveTo>
                <a:lnTo>
                  <a:pt x="9263034" y="0"/>
                </a:lnTo>
                <a:lnTo>
                  <a:pt x="9263034" y="2818609"/>
                </a:lnTo>
                <a:lnTo>
                  <a:pt x="0" y="2818609"/>
                </a:lnTo>
                <a:lnTo>
                  <a:pt x="0" y="0"/>
                </a:lnTo>
                <a:close/>
              </a:path>
            </a:pathLst>
          </a:custGeom>
          <a:blipFill>
            <a:blip r:embed="rId2"/>
            <a:stretch>
              <a:fillRect/>
            </a:stretch>
          </a:blipFill>
        </p:spPr>
      </p:sp>
      <p:grpSp>
        <p:nvGrpSpPr>
          <p:cNvPr id="3" name="Group 3"/>
          <p:cNvGrpSpPr/>
          <p:nvPr/>
        </p:nvGrpSpPr>
        <p:grpSpPr>
          <a:xfrm>
            <a:off x="712741" y="5143500"/>
            <a:ext cx="16862517" cy="2119643"/>
            <a:chOff x="0" y="0"/>
            <a:chExt cx="4441157" cy="558260"/>
          </a:xfrm>
        </p:grpSpPr>
        <p:sp>
          <p:nvSpPr>
            <p:cNvPr id="4" name="Freeform 4"/>
            <p:cNvSpPr/>
            <p:nvPr/>
          </p:nvSpPr>
          <p:spPr>
            <a:xfrm>
              <a:off x="0" y="0"/>
              <a:ext cx="4441157" cy="558260"/>
            </a:xfrm>
            <a:custGeom>
              <a:avLst/>
              <a:gdLst/>
              <a:ahLst/>
              <a:cxnLst/>
              <a:rect l="l" t="t" r="r" b="b"/>
              <a:pathLst>
                <a:path w="4441157" h="558260">
                  <a:moveTo>
                    <a:pt x="23415" y="0"/>
                  </a:moveTo>
                  <a:lnTo>
                    <a:pt x="4417742" y="0"/>
                  </a:lnTo>
                  <a:cubicBezTo>
                    <a:pt x="4423952" y="0"/>
                    <a:pt x="4429908" y="2467"/>
                    <a:pt x="4434299" y="6858"/>
                  </a:cubicBezTo>
                  <a:cubicBezTo>
                    <a:pt x="4438690" y="11249"/>
                    <a:pt x="4441157" y="17205"/>
                    <a:pt x="4441157" y="23415"/>
                  </a:cubicBezTo>
                  <a:lnTo>
                    <a:pt x="4441157" y="534845"/>
                  </a:lnTo>
                  <a:cubicBezTo>
                    <a:pt x="4441157" y="541055"/>
                    <a:pt x="4438690" y="547010"/>
                    <a:pt x="4434299" y="551402"/>
                  </a:cubicBezTo>
                  <a:cubicBezTo>
                    <a:pt x="4429908" y="555793"/>
                    <a:pt x="4423952" y="558260"/>
                    <a:pt x="4417742" y="558260"/>
                  </a:cubicBezTo>
                  <a:lnTo>
                    <a:pt x="23415" y="558260"/>
                  </a:lnTo>
                  <a:cubicBezTo>
                    <a:pt x="17205" y="558260"/>
                    <a:pt x="11249" y="555793"/>
                    <a:pt x="6858" y="551402"/>
                  </a:cubicBezTo>
                  <a:cubicBezTo>
                    <a:pt x="2467" y="547010"/>
                    <a:pt x="0" y="541055"/>
                    <a:pt x="0" y="534845"/>
                  </a:cubicBezTo>
                  <a:lnTo>
                    <a:pt x="0" y="23415"/>
                  </a:lnTo>
                  <a:cubicBezTo>
                    <a:pt x="0" y="17205"/>
                    <a:pt x="2467" y="11249"/>
                    <a:pt x="6858" y="6858"/>
                  </a:cubicBezTo>
                  <a:cubicBezTo>
                    <a:pt x="11249" y="2467"/>
                    <a:pt x="17205" y="0"/>
                    <a:pt x="23415" y="0"/>
                  </a:cubicBezTo>
                  <a:close/>
                </a:path>
              </a:pathLst>
            </a:custGeom>
            <a:solidFill>
              <a:srgbClr val="FFFFFF"/>
            </a:solidFill>
          </p:spPr>
        </p:sp>
        <p:sp>
          <p:nvSpPr>
            <p:cNvPr id="5" name="TextBox 5"/>
            <p:cNvSpPr txBox="1"/>
            <p:nvPr/>
          </p:nvSpPr>
          <p:spPr>
            <a:xfrm>
              <a:off x="0" y="-38100"/>
              <a:ext cx="4441157" cy="596360"/>
            </a:xfrm>
            <a:prstGeom prst="rect">
              <a:avLst/>
            </a:prstGeom>
          </p:spPr>
          <p:txBody>
            <a:bodyPr lIns="50800" tIns="50800" rIns="50800" bIns="50800" rtlCol="0" anchor="ctr"/>
            <a:lstStyle/>
            <a:p>
              <a:pPr algn="ctr">
                <a:lnSpc>
                  <a:spcPts val="2659"/>
                </a:lnSpc>
              </a:pPr>
              <a:endParaRPr/>
            </a:p>
            <a:p>
              <a:pPr algn="ctr">
                <a:lnSpc>
                  <a:spcPts val="2659"/>
                </a:lnSpc>
              </a:pPr>
              <a:r>
                <a:rPr lang="en-US" sz="1899">
                  <a:solidFill>
                    <a:srgbClr val="000000"/>
                  </a:solidFill>
                  <a:latin typeface="Montserrat Semi-Bold"/>
                </a:rPr>
                <a:t>Classes and Objects</a:t>
              </a:r>
              <a:r>
                <a:rPr lang="en-US" sz="1899">
                  <a:solidFill>
                    <a:srgbClr val="000000"/>
                  </a:solidFill>
                  <a:latin typeface="Montserrat"/>
                </a:rPr>
                <a:t>:</a:t>
              </a:r>
            </a:p>
            <a:p>
              <a:pPr marL="410209" lvl="1" indent="-205105" algn="ctr">
                <a:lnSpc>
                  <a:spcPts val="2659"/>
                </a:lnSpc>
                <a:buFont typeface="Arial"/>
                <a:buChar char="•"/>
              </a:pPr>
              <a:r>
                <a:rPr lang="en-US" sz="1899">
                  <a:solidFill>
                    <a:srgbClr val="000000"/>
                  </a:solidFill>
                  <a:latin typeface="Montserrat"/>
                </a:rPr>
                <a:t>A class is a blueprint for creating objects. It defines the properties (fields) and behaviors (methods) that objects of that class will have.</a:t>
              </a:r>
            </a:p>
            <a:p>
              <a:pPr algn="ctr">
                <a:lnSpc>
                  <a:spcPts val="2659"/>
                </a:lnSpc>
              </a:pPr>
              <a:endParaRPr lang="en-US" sz="1899">
                <a:solidFill>
                  <a:srgbClr val="000000"/>
                </a:solidFill>
                <a:latin typeface="Montserrat"/>
              </a:endParaRPr>
            </a:p>
            <a:p>
              <a:pPr marL="410209" lvl="1" indent="-205105" algn="ctr">
                <a:lnSpc>
                  <a:spcPts val="2659"/>
                </a:lnSpc>
                <a:buFont typeface="Arial"/>
                <a:buChar char="•"/>
              </a:pPr>
              <a:r>
                <a:rPr lang="en-US" sz="1899">
                  <a:solidFill>
                    <a:srgbClr val="000000"/>
                  </a:solidFill>
                  <a:latin typeface="Montserrat"/>
                </a:rPr>
                <a:t>An object is an instance of a class. It is created using the </a:t>
              </a:r>
              <a:r>
                <a:rPr lang="en-US" sz="1899">
                  <a:solidFill>
                    <a:srgbClr val="000000"/>
                  </a:solidFill>
                  <a:latin typeface="Montserrat Semi-Bold"/>
                </a:rPr>
                <a:t>new</a:t>
              </a:r>
              <a:r>
                <a:rPr lang="en-US" sz="1899">
                  <a:solidFill>
                    <a:srgbClr val="000000"/>
                  </a:solidFill>
                  <a:latin typeface="Montserrat"/>
                </a:rPr>
                <a:t> keyword followed by a constructor call.</a:t>
              </a:r>
            </a:p>
            <a:p>
              <a:pPr algn="ctr">
                <a:lnSpc>
                  <a:spcPts val="2659"/>
                </a:lnSpc>
              </a:pPr>
              <a:endParaRPr lang="en-US" sz="1899">
                <a:solidFill>
                  <a:srgbClr val="000000"/>
                </a:solidFill>
                <a:latin typeface="Montserrat"/>
              </a:endParaRPr>
            </a:p>
          </p:txBody>
        </p:sp>
      </p:grpSp>
      <p:sp>
        <p:nvSpPr>
          <p:cNvPr id="6" name="TextBox 6"/>
          <p:cNvSpPr txBox="1"/>
          <p:nvPr/>
        </p:nvSpPr>
        <p:spPr>
          <a:xfrm>
            <a:off x="6557129" y="1069514"/>
            <a:ext cx="5173742" cy="1708151"/>
          </a:xfrm>
          <a:prstGeom prst="rect">
            <a:avLst/>
          </a:prstGeom>
        </p:spPr>
        <p:txBody>
          <a:bodyPr lIns="0" tIns="0" rIns="0" bIns="0" rtlCol="0" anchor="t">
            <a:spAutoFit/>
          </a:bodyPr>
          <a:lstStyle/>
          <a:p>
            <a:pPr algn="ctr">
              <a:lnSpc>
                <a:spcPts val="13999"/>
              </a:lnSpc>
            </a:pPr>
            <a:r>
              <a:rPr lang="en-US" sz="9999">
                <a:solidFill>
                  <a:srgbClr val="FFFFFF"/>
                </a:solidFill>
                <a:latin typeface="Gochi Hand"/>
              </a:rPr>
              <a:t>OOPS</a:t>
            </a:r>
          </a:p>
        </p:txBody>
      </p:sp>
      <p:sp>
        <p:nvSpPr>
          <p:cNvPr id="7" name="TextBox 7"/>
          <p:cNvSpPr txBox="1"/>
          <p:nvPr/>
        </p:nvSpPr>
        <p:spPr>
          <a:xfrm>
            <a:off x="465245" y="3372485"/>
            <a:ext cx="17822755" cy="1581150"/>
          </a:xfrm>
          <a:prstGeom prst="rect">
            <a:avLst/>
          </a:prstGeom>
        </p:spPr>
        <p:txBody>
          <a:bodyPr lIns="0" tIns="0" rIns="0" bIns="0" rtlCol="0" anchor="t">
            <a:spAutoFit/>
          </a:bodyPr>
          <a:lstStyle/>
          <a:p>
            <a:pPr algn="ctr">
              <a:lnSpc>
                <a:spcPts val="4200"/>
              </a:lnSpc>
            </a:pPr>
            <a:r>
              <a:rPr lang="en-US" sz="3000">
                <a:solidFill>
                  <a:srgbClr val="FFFFFF"/>
                </a:solidFill>
                <a:latin typeface="Canva Sans"/>
              </a:rPr>
              <a:t>In Java, Object-Oriented Programming (OOP) is a fundamental paradigm that emphasizes the organization of code into objects, each representing a real-world entity. Here's an overview of key OOP concepts in Java:</a:t>
            </a:r>
          </a:p>
        </p:txBody>
      </p:sp>
      <p:grpSp>
        <p:nvGrpSpPr>
          <p:cNvPr id="8" name="Group 8"/>
          <p:cNvGrpSpPr/>
          <p:nvPr/>
        </p:nvGrpSpPr>
        <p:grpSpPr>
          <a:xfrm>
            <a:off x="712741" y="7529843"/>
            <a:ext cx="16862517" cy="2119643"/>
            <a:chOff x="0" y="0"/>
            <a:chExt cx="4441157" cy="558260"/>
          </a:xfrm>
        </p:grpSpPr>
        <p:sp>
          <p:nvSpPr>
            <p:cNvPr id="9" name="Freeform 9"/>
            <p:cNvSpPr/>
            <p:nvPr/>
          </p:nvSpPr>
          <p:spPr>
            <a:xfrm>
              <a:off x="0" y="0"/>
              <a:ext cx="4441157" cy="558260"/>
            </a:xfrm>
            <a:custGeom>
              <a:avLst/>
              <a:gdLst/>
              <a:ahLst/>
              <a:cxnLst/>
              <a:rect l="l" t="t" r="r" b="b"/>
              <a:pathLst>
                <a:path w="4441157" h="558260">
                  <a:moveTo>
                    <a:pt x="23415" y="0"/>
                  </a:moveTo>
                  <a:lnTo>
                    <a:pt x="4417742" y="0"/>
                  </a:lnTo>
                  <a:cubicBezTo>
                    <a:pt x="4423952" y="0"/>
                    <a:pt x="4429908" y="2467"/>
                    <a:pt x="4434299" y="6858"/>
                  </a:cubicBezTo>
                  <a:cubicBezTo>
                    <a:pt x="4438690" y="11249"/>
                    <a:pt x="4441157" y="17205"/>
                    <a:pt x="4441157" y="23415"/>
                  </a:cubicBezTo>
                  <a:lnTo>
                    <a:pt x="4441157" y="534845"/>
                  </a:lnTo>
                  <a:cubicBezTo>
                    <a:pt x="4441157" y="541055"/>
                    <a:pt x="4438690" y="547010"/>
                    <a:pt x="4434299" y="551402"/>
                  </a:cubicBezTo>
                  <a:cubicBezTo>
                    <a:pt x="4429908" y="555793"/>
                    <a:pt x="4423952" y="558260"/>
                    <a:pt x="4417742" y="558260"/>
                  </a:cubicBezTo>
                  <a:lnTo>
                    <a:pt x="23415" y="558260"/>
                  </a:lnTo>
                  <a:cubicBezTo>
                    <a:pt x="17205" y="558260"/>
                    <a:pt x="11249" y="555793"/>
                    <a:pt x="6858" y="551402"/>
                  </a:cubicBezTo>
                  <a:cubicBezTo>
                    <a:pt x="2467" y="547010"/>
                    <a:pt x="0" y="541055"/>
                    <a:pt x="0" y="534845"/>
                  </a:cubicBezTo>
                  <a:lnTo>
                    <a:pt x="0" y="23415"/>
                  </a:lnTo>
                  <a:cubicBezTo>
                    <a:pt x="0" y="17205"/>
                    <a:pt x="2467" y="11249"/>
                    <a:pt x="6858" y="6858"/>
                  </a:cubicBezTo>
                  <a:cubicBezTo>
                    <a:pt x="11249" y="2467"/>
                    <a:pt x="17205" y="0"/>
                    <a:pt x="23415" y="0"/>
                  </a:cubicBezTo>
                  <a:close/>
                </a:path>
              </a:pathLst>
            </a:custGeom>
            <a:solidFill>
              <a:srgbClr val="FFFFFF"/>
            </a:solidFill>
          </p:spPr>
        </p:sp>
        <p:sp>
          <p:nvSpPr>
            <p:cNvPr id="10" name="TextBox 10"/>
            <p:cNvSpPr txBox="1"/>
            <p:nvPr/>
          </p:nvSpPr>
          <p:spPr>
            <a:xfrm>
              <a:off x="0" y="-38100"/>
              <a:ext cx="4441157" cy="596360"/>
            </a:xfrm>
            <a:prstGeom prst="rect">
              <a:avLst/>
            </a:prstGeom>
          </p:spPr>
          <p:txBody>
            <a:bodyPr lIns="50800" tIns="50800" rIns="50800" bIns="50800" rtlCol="0" anchor="ctr"/>
            <a:lstStyle/>
            <a:p>
              <a:pPr algn="ctr">
                <a:lnSpc>
                  <a:spcPts val="2659"/>
                </a:lnSpc>
              </a:pPr>
              <a:r>
                <a:rPr lang="en-US" sz="1899">
                  <a:solidFill>
                    <a:srgbClr val="000000"/>
                  </a:solidFill>
                  <a:latin typeface="Montserrat Semi-Bold"/>
                </a:rPr>
                <a:t>Encapsulation</a:t>
              </a:r>
              <a:r>
                <a:rPr lang="en-US" sz="1899">
                  <a:solidFill>
                    <a:srgbClr val="000000"/>
                  </a:solidFill>
                  <a:latin typeface="Montserrat"/>
                </a:rPr>
                <a:t>:</a:t>
              </a:r>
            </a:p>
            <a:p>
              <a:pPr marL="410209" lvl="1" indent="-205105" algn="ctr">
                <a:lnSpc>
                  <a:spcPts val="2659"/>
                </a:lnSpc>
                <a:buFont typeface="Arial"/>
                <a:buChar char="•"/>
              </a:pPr>
              <a:r>
                <a:rPr lang="en-US" sz="1899">
                  <a:solidFill>
                    <a:srgbClr val="000000"/>
                  </a:solidFill>
                  <a:latin typeface="Montserrat"/>
                </a:rPr>
                <a:t>Encapsulation is the bundling of data (fields) and methods that operate on the data within a single unit (a class).</a:t>
              </a:r>
            </a:p>
            <a:p>
              <a:pPr marL="410209" lvl="1" indent="-205105" algn="ctr">
                <a:lnSpc>
                  <a:spcPts val="2659"/>
                </a:lnSpc>
                <a:buFont typeface="Arial"/>
                <a:buChar char="•"/>
              </a:pPr>
              <a:r>
                <a:rPr lang="en-US" sz="1899">
                  <a:solidFill>
                    <a:srgbClr val="000000"/>
                  </a:solidFill>
                  <a:latin typeface="Montserrat"/>
                </a:rPr>
                <a:t>Access to the data is typically controlled through access modifiers (e.g., public, private, protected), allowing for information hiding and abstraction.</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545454"/>
        </a:solidFill>
        <a:effectLst/>
      </p:bgPr>
    </p:bg>
    <p:spTree>
      <p:nvGrpSpPr>
        <p:cNvPr id="1" name=""/>
        <p:cNvGrpSpPr/>
        <p:nvPr/>
      </p:nvGrpSpPr>
      <p:grpSpPr>
        <a:xfrm>
          <a:off x="0" y="0"/>
          <a:ext cx="0" cy="0"/>
          <a:chOff x="0" y="0"/>
          <a:chExt cx="0" cy="0"/>
        </a:xfrm>
      </p:grpSpPr>
      <p:sp>
        <p:nvSpPr>
          <p:cNvPr id="2" name="Freeform 2"/>
          <p:cNvSpPr/>
          <p:nvPr/>
        </p:nvSpPr>
        <p:spPr>
          <a:xfrm>
            <a:off x="4698677" y="258469"/>
            <a:ext cx="9263034" cy="2818609"/>
          </a:xfrm>
          <a:custGeom>
            <a:avLst/>
            <a:gdLst/>
            <a:ahLst/>
            <a:cxnLst/>
            <a:rect l="l" t="t" r="r" b="b"/>
            <a:pathLst>
              <a:path w="9263034" h="2818609">
                <a:moveTo>
                  <a:pt x="0" y="0"/>
                </a:moveTo>
                <a:lnTo>
                  <a:pt x="9263034" y="0"/>
                </a:lnTo>
                <a:lnTo>
                  <a:pt x="9263034" y="2818609"/>
                </a:lnTo>
                <a:lnTo>
                  <a:pt x="0" y="2818609"/>
                </a:lnTo>
                <a:lnTo>
                  <a:pt x="0" y="0"/>
                </a:lnTo>
                <a:close/>
              </a:path>
            </a:pathLst>
          </a:custGeom>
          <a:blipFill>
            <a:blip r:embed="rId2"/>
            <a:stretch>
              <a:fillRect/>
            </a:stretch>
          </a:blipFill>
        </p:spPr>
      </p:sp>
      <p:sp>
        <p:nvSpPr>
          <p:cNvPr id="3" name="TextBox 3"/>
          <p:cNvSpPr txBox="1"/>
          <p:nvPr/>
        </p:nvSpPr>
        <p:spPr>
          <a:xfrm>
            <a:off x="5780156" y="838200"/>
            <a:ext cx="6727688" cy="3479801"/>
          </a:xfrm>
          <a:prstGeom prst="rect">
            <a:avLst/>
          </a:prstGeom>
        </p:spPr>
        <p:txBody>
          <a:bodyPr lIns="0" tIns="0" rIns="0" bIns="0" rtlCol="0" anchor="t">
            <a:spAutoFit/>
          </a:bodyPr>
          <a:lstStyle/>
          <a:p>
            <a:pPr algn="ctr">
              <a:lnSpc>
                <a:spcPts val="13999"/>
              </a:lnSpc>
            </a:pPr>
            <a:r>
              <a:rPr lang="en-US" sz="9999">
                <a:solidFill>
                  <a:srgbClr val="FFFFFF"/>
                </a:solidFill>
                <a:latin typeface="Gochi Hand"/>
              </a:rPr>
              <a:t>OOPS</a:t>
            </a:r>
          </a:p>
          <a:p>
            <a:pPr algn="ctr">
              <a:lnSpc>
                <a:spcPts val="13999"/>
              </a:lnSpc>
            </a:pPr>
            <a:endParaRPr lang="en-US" sz="9999">
              <a:solidFill>
                <a:srgbClr val="FFFFFF"/>
              </a:solidFill>
              <a:latin typeface="Gochi Hand"/>
            </a:endParaRPr>
          </a:p>
        </p:txBody>
      </p:sp>
      <p:grpSp>
        <p:nvGrpSpPr>
          <p:cNvPr id="4" name="Group 4"/>
          <p:cNvGrpSpPr/>
          <p:nvPr/>
        </p:nvGrpSpPr>
        <p:grpSpPr>
          <a:xfrm>
            <a:off x="712741" y="3077078"/>
            <a:ext cx="16862517" cy="2119643"/>
            <a:chOff x="0" y="0"/>
            <a:chExt cx="4441157" cy="558260"/>
          </a:xfrm>
        </p:grpSpPr>
        <p:sp>
          <p:nvSpPr>
            <p:cNvPr id="5" name="Freeform 5"/>
            <p:cNvSpPr/>
            <p:nvPr/>
          </p:nvSpPr>
          <p:spPr>
            <a:xfrm>
              <a:off x="0" y="0"/>
              <a:ext cx="4441157" cy="558260"/>
            </a:xfrm>
            <a:custGeom>
              <a:avLst/>
              <a:gdLst/>
              <a:ahLst/>
              <a:cxnLst/>
              <a:rect l="l" t="t" r="r" b="b"/>
              <a:pathLst>
                <a:path w="4441157" h="558260">
                  <a:moveTo>
                    <a:pt x="23415" y="0"/>
                  </a:moveTo>
                  <a:lnTo>
                    <a:pt x="4417742" y="0"/>
                  </a:lnTo>
                  <a:cubicBezTo>
                    <a:pt x="4423952" y="0"/>
                    <a:pt x="4429908" y="2467"/>
                    <a:pt x="4434299" y="6858"/>
                  </a:cubicBezTo>
                  <a:cubicBezTo>
                    <a:pt x="4438690" y="11249"/>
                    <a:pt x="4441157" y="17205"/>
                    <a:pt x="4441157" y="23415"/>
                  </a:cubicBezTo>
                  <a:lnTo>
                    <a:pt x="4441157" y="534845"/>
                  </a:lnTo>
                  <a:cubicBezTo>
                    <a:pt x="4441157" y="541055"/>
                    <a:pt x="4438690" y="547010"/>
                    <a:pt x="4434299" y="551402"/>
                  </a:cubicBezTo>
                  <a:cubicBezTo>
                    <a:pt x="4429908" y="555793"/>
                    <a:pt x="4423952" y="558260"/>
                    <a:pt x="4417742" y="558260"/>
                  </a:cubicBezTo>
                  <a:lnTo>
                    <a:pt x="23415" y="558260"/>
                  </a:lnTo>
                  <a:cubicBezTo>
                    <a:pt x="17205" y="558260"/>
                    <a:pt x="11249" y="555793"/>
                    <a:pt x="6858" y="551402"/>
                  </a:cubicBezTo>
                  <a:cubicBezTo>
                    <a:pt x="2467" y="547010"/>
                    <a:pt x="0" y="541055"/>
                    <a:pt x="0" y="534845"/>
                  </a:cubicBezTo>
                  <a:lnTo>
                    <a:pt x="0" y="23415"/>
                  </a:lnTo>
                  <a:cubicBezTo>
                    <a:pt x="0" y="17205"/>
                    <a:pt x="2467" y="11249"/>
                    <a:pt x="6858" y="6858"/>
                  </a:cubicBezTo>
                  <a:cubicBezTo>
                    <a:pt x="11249" y="2467"/>
                    <a:pt x="17205" y="0"/>
                    <a:pt x="23415" y="0"/>
                  </a:cubicBezTo>
                  <a:close/>
                </a:path>
              </a:pathLst>
            </a:custGeom>
            <a:solidFill>
              <a:srgbClr val="FFFFFF"/>
            </a:solidFill>
          </p:spPr>
        </p:sp>
        <p:sp>
          <p:nvSpPr>
            <p:cNvPr id="6" name="TextBox 6"/>
            <p:cNvSpPr txBox="1"/>
            <p:nvPr/>
          </p:nvSpPr>
          <p:spPr>
            <a:xfrm>
              <a:off x="0" y="-38100"/>
              <a:ext cx="4441157" cy="596360"/>
            </a:xfrm>
            <a:prstGeom prst="rect">
              <a:avLst/>
            </a:prstGeom>
          </p:spPr>
          <p:txBody>
            <a:bodyPr lIns="50800" tIns="50800" rIns="50800" bIns="50800" rtlCol="0" anchor="ctr"/>
            <a:lstStyle/>
            <a:p>
              <a:pPr algn="ctr">
                <a:lnSpc>
                  <a:spcPts val="2659"/>
                </a:lnSpc>
              </a:pPr>
              <a:r>
                <a:rPr lang="en-US" sz="1899">
                  <a:solidFill>
                    <a:srgbClr val="000000"/>
                  </a:solidFill>
                  <a:latin typeface="Montserrat Semi-Bold"/>
                </a:rPr>
                <a:t>Inheritance</a:t>
              </a:r>
              <a:r>
                <a:rPr lang="en-US" sz="1899">
                  <a:solidFill>
                    <a:srgbClr val="000000"/>
                  </a:solidFill>
                  <a:latin typeface="Montserrat"/>
                </a:rPr>
                <a:t>:</a:t>
              </a:r>
            </a:p>
            <a:p>
              <a:pPr marL="410209" lvl="1" indent="-205105" algn="ctr">
                <a:lnSpc>
                  <a:spcPts val="2659"/>
                </a:lnSpc>
                <a:buFont typeface="Arial"/>
                <a:buChar char="•"/>
              </a:pPr>
              <a:r>
                <a:rPr lang="en-US" sz="1899">
                  <a:solidFill>
                    <a:srgbClr val="000000"/>
                  </a:solidFill>
                  <a:latin typeface="Montserrat"/>
                </a:rPr>
                <a:t>Inheritance allows a class (subclass) to inherit properties and behaviors from another class (superclass).</a:t>
              </a:r>
            </a:p>
            <a:p>
              <a:pPr marL="410209" lvl="1" indent="-205105" algn="ctr">
                <a:lnSpc>
                  <a:spcPts val="2659"/>
                </a:lnSpc>
                <a:buFont typeface="Arial"/>
                <a:buChar char="•"/>
              </a:pPr>
              <a:r>
                <a:rPr lang="en-US" sz="1899">
                  <a:solidFill>
                    <a:srgbClr val="000000"/>
                  </a:solidFill>
                  <a:latin typeface="Montserrat"/>
                </a:rPr>
                <a:t>Subclasses can extend the functionality of the superclass by adding new methods or overriding existing methods.</a:t>
              </a:r>
            </a:p>
            <a:p>
              <a:pPr marL="410209" lvl="1" indent="-205105" algn="ctr">
                <a:lnSpc>
                  <a:spcPts val="2659"/>
                </a:lnSpc>
                <a:buFont typeface="Arial"/>
                <a:buChar char="•"/>
              </a:pPr>
              <a:r>
                <a:rPr lang="en-US" sz="1899">
                  <a:solidFill>
                    <a:srgbClr val="000000"/>
                  </a:solidFill>
                  <a:latin typeface="Montserrat"/>
                </a:rPr>
                <a:t>Java supports single inheritance (a subclass can inherit from only one superclass) but multiple interfaces (a class can implement multiple interfaces).</a:t>
              </a:r>
            </a:p>
          </p:txBody>
        </p:sp>
      </p:grpSp>
      <p:grpSp>
        <p:nvGrpSpPr>
          <p:cNvPr id="7" name="Group 7"/>
          <p:cNvGrpSpPr/>
          <p:nvPr/>
        </p:nvGrpSpPr>
        <p:grpSpPr>
          <a:xfrm>
            <a:off x="712741" y="5429562"/>
            <a:ext cx="16862517" cy="2119643"/>
            <a:chOff x="0" y="0"/>
            <a:chExt cx="4441157" cy="558260"/>
          </a:xfrm>
        </p:grpSpPr>
        <p:sp>
          <p:nvSpPr>
            <p:cNvPr id="8" name="Freeform 8"/>
            <p:cNvSpPr/>
            <p:nvPr/>
          </p:nvSpPr>
          <p:spPr>
            <a:xfrm>
              <a:off x="0" y="0"/>
              <a:ext cx="4441157" cy="558260"/>
            </a:xfrm>
            <a:custGeom>
              <a:avLst/>
              <a:gdLst/>
              <a:ahLst/>
              <a:cxnLst/>
              <a:rect l="l" t="t" r="r" b="b"/>
              <a:pathLst>
                <a:path w="4441157" h="558260">
                  <a:moveTo>
                    <a:pt x="23415" y="0"/>
                  </a:moveTo>
                  <a:lnTo>
                    <a:pt x="4417742" y="0"/>
                  </a:lnTo>
                  <a:cubicBezTo>
                    <a:pt x="4423952" y="0"/>
                    <a:pt x="4429908" y="2467"/>
                    <a:pt x="4434299" y="6858"/>
                  </a:cubicBezTo>
                  <a:cubicBezTo>
                    <a:pt x="4438690" y="11249"/>
                    <a:pt x="4441157" y="17205"/>
                    <a:pt x="4441157" y="23415"/>
                  </a:cubicBezTo>
                  <a:lnTo>
                    <a:pt x="4441157" y="534845"/>
                  </a:lnTo>
                  <a:cubicBezTo>
                    <a:pt x="4441157" y="541055"/>
                    <a:pt x="4438690" y="547010"/>
                    <a:pt x="4434299" y="551402"/>
                  </a:cubicBezTo>
                  <a:cubicBezTo>
                    <a:pt x="4429908" y="555793"/>
                    <a:pt x="4423952" y="558260"/>
                    <a:pt x="4417742" y="558260"/>
                  </a:cubicBezTo>
                  <a:lnTo>
                    <a:pt x="23415" y="558260"/>
                  </a:lnTo>
                  <a:cubicBezTo>
                    <a:pt x="17205" y="558260"/>
                    <a:pt x="11249" y="555793"/>
                    <a:pt x="6858" y="551402"/>
                  </a:cubicBezTo>
                  <a:cubicBezTo>
                    <a:pt x="2467" y="547010"/>
                    <a:pt x="0" y="541055"/>
                    <a:pt x="0" y="534845"/>
                  </a:cubicBezTo>
                  <a:lnTo>
                    <a:pt x="0" y="23415"/>
                  </a:lnTo>
                  <a:cubicBezTo>
                    <a:pt x="0" y="17205"/>
                    <a:pt x="2467" y="11249"/>
                    <a:pt x="6858" y="6858"/>
                  </a:cubicBezTo>
                  <a:cubicBezTo>
                    <a:pt x="11249" y="2467"/>
                    <a:pt x="17205" y="0"/>
                    <a:pt x="23415" y="0"/>
                  </a:cubicBezTo>
                  <a:close/>
                </a:path>
              </a:pathLst>
            </a:custGeom>
            <a:solidFill>
              <a:srgbClr val="FFFFFF"/>
            </a:solidFill>
          </p:spPr>
        </p:sp>
        <p:sp>
          <p:nvSpPr>
            <p:cNvPr id="9" name="TextBox 9"/>
            <p:cNvSpPr txBox="1"/>
            <p:nvPr/>
          </p:nvSpPr>
          <p:spPr>
            <a:xfrm>
              <a:off x="0" y="-38100"/>
              <a:ext cx="4441157" cy="596360"/>
            </a:xfrm>
            <a:prstGeom prst="rect">
              <a:avLst/>
            </a:prstGeom>
          </p:spPr>
          <p:txBody>
            <a:bodyPr lIns="50800" tIns="50800" rIns="50800" bIns="50800" rtlCol="0" anchor="ctr"/>
            <a:lstStyle/>
            <a:p>
              <a:pPr algn="ctr">
                <a:lnSpc>
                  <a:spcPts val="2659"/>
                </a:lnSpc>
              </a:pPr>
              <a:endParaRPr/>
            </a:p>
            <a:p>
              <a:pPr algn="ctr">
                <a:lnSpc>
                  <a:spcPts val="2659"/>
                </a:lnSpc>
              </a:pPr>
              <a:r>
                <a:rPr lang="en-US" sz="1899">
                  <a:solidFill>
                    <a:srgbClr val="000000"/>
                  </a:solidFill>
                  <a:latin typeface="Montserrat Bold"/>
                </a:rPr>
                <a:t>Polymorphism</a:t>
              </a:r>
              <a:r>
                <a:rPr lang="en-US" sz="1899">
                  <a:solidFill>
                    <a:srgbClr val="000000"/>
                  </a:solidFill>
                  <a:latin typeface="Montserrat"/>
                </a:rPr>
                <a:t>:</a:t>
              </a:r>
            </a:p>
            <a:p>
              <a:pPr marL="410209" lvl="1" indent="-205105" algn="ctr">
                <a:lnSpc>
                  <a:spcPts val="2659"/>
                </a:lnSpc>
                <a:buFont typeface="Arial"/>
                <a:buChar char="•"/>
              </a:pPr>
              <a:r>
                <a:rPr lang="en-US" sz="1899">
                  <a:solidFill>
                    <a:srgbClr val="000000"/>
                  </a:solidFill>
                  <a:latin typeface="Montserrat"/>
                </a:rPr>
                <a:t>Polymorphism allows objects of different types to be treated as objects of a common superclass through inheritance.</a:t>
              </a:r>
            </a:p>
            <a:p>
              <a:pPr marL="410209" lvl="1" indent="-205105" algn="ctr">
                <a:lnSpc>
                  <a:spcPts val="2659"/>
                </a:lnSpc>
                <a:buFont typeface="Arial"/>
                <a:buChar char="•"/>
              </a:pPr>
              <a:r>
                <a:rPr lang="en-US" sz="1899">
                  <a:solidFill>
                    <a:srgbClr val="000000"/>
                  </a:solidFill>
                  <a:latin typeface="Montserrat"/>
                </a:rPr>
                <a:t>Method overriding enables a subclass to provide a specific implementation of a method defined in its superclass.</a:t>
              </a:r>
            </a:p>
            <a:p>
              <a:pPr marL="410209" lvl="1" indent="-205105" algn="ctr">
                <a:lnSpc>
                  <a:spcPts val="2659"/>
                </a:lnSpc>
                <a:buFont typeface="Arial"/>
                <a:buChar char="•"/>
              </a:pPr>
              <a:r>
                <a:rPr lang="en-US" sz="1899">
                  <a:solidFill>
                    <a:srgbClr val="000000"/>
                  </a:solidFill>
                  <a:latin typeface="Montserrat"/>
                </a:rPr>
                <a:t>Method overloading allows multiple methods with the same name but different parameters to coexist in a class.</a:t>
              </a:r>
            </a:p>
            <a:p>
              <a:pPr algn="ctr">
                <a:lnSpc>
                  <a:spcPts val="2659"/>
                </a:lnSpc>
              </a:pPr>
              <a:endParaRPr lang="en-US" sz="1899">
                <a:solidFill>
                  <a:srgbClr val="000000"/>
                </a:solidFill>
                <a:latin typeface="Montserrat"/>
              </a:endParaRPr>
            </a:p>
          </p:txBody>
        </p:sp>
      </p:grpSp>
      <p:grpSp>
        <p:nvGrpSpPr>
          <p:cNvPr id="10" name="Group 10"/>
          <p:cNvGrpSpPr/>
          <p:nvPr/>
        </p:nvGrpSpPr>
        <p:grpSpPr>
          <a:xfrm>
            <a:off x="712741" y="7777805"/>
            <a:ext cx="16862517" cy="2119643"/>
            <a:chOff x="0" y="0"/>
            <a:chExt cx="4441157" cy="558260"/>
          </a:xfrm>
        </p:grpSpPr>
        <p:sp>
          <p:nvSpPr>
            <p:cNvPr id="11" name="Freeform 11"/>
            <p:cNvSpPr/>
            <p:nvPr/>
          </p:nvSpPr>
          <p:spPr>
            <a:xfrm>
              <a:off x="0" y="0"/>
              <a:ext cx="4441157" cy="558260"/>
            </a:xfrm>
            <a:custGeom>
              <a:avLst/>
              <a:gdLst/>
              <a:ahLst/>
              <a:cxnLst/>
              <a:rect l="l" t="t" r="r" b="b"/>
              <a:pathLst>
                <a:path w="4441157" h="558260">
                  <a:moveTo>
                    <a:pt x="23415" y="0"/>
                  </a:moveTo>
                  <a:lnTo>
                    <a:pt x="4417742" y="0"/>
                  </a:lnTo>
                  <a:cubicBezTo>
                    <a:pt x="4423952" y="0"/>
                    <a:pt x="4429908" y="2467"/>
                    <a:pt x="4434299" y="6858"/>
                  </a:cubicBezTo>
                  <a:cubicBezTo>
                    <a:pt x="4438690" y="11249"/>
                    <a:pt x="4441157" y="17205"/>
                    <a:pt x="4441157" y="23415"/>
                  </a:cubicBezTo>
                  <a:lnTo>
                    <a:pt x="4441157" y="534845"/>
                  </a:lnTo>
                  <a:cubicBezTo>
                    <a:pt x="4441157" y="541055"/>
                    <a:pt x="4438690" y="547010"/>
                    <a:pt x="4434299" y="551402"/>
                  </a:cubicBezTo>
                  <a:cubicBezTo>
                    <a:pt x="4429908" y="555793"/>
                    <a:pt x="4423952" y="558260"/>
                    <a:pt x="4417742" y="558260"/>
                  </a:cubicBezTo>
                  <a:lnTo>
                    <a:pt x="23415" y="558260"/>
                  </a:lnTo>
                  <a:cubicBezTo>
                    <a:pt x="17205" y="558260"/>
                    <a:pt x="11249" y="555793"/>
                    <a:pt x="6858" y="551402"/>
                  </a:cubicBezTo>
                  <a:cubicBezTo>
                    <a:pt x="2467" y="547010"/>
                    <a:pt x="0" y="541055"/>
                    <a:pt x="0" y="534845"/>
                  </a:cubicBezTo>
                  <a:lnTo>
                    <a:pt x="0" y="23415"/>
                  </a:lnTo>
                  <a:cubicBezTo>
                    <a:pt x="0" y="17205"/>
                    <a:pt x="2467" y="11249"/>
                    <a:pt x="6858" y="6858"/>
                  </a:cubicBezTo>
                  <a:cubicBezTo>
                    <a:pt x="11249" y="2467"/>
                    <a:pt x="17205" y="0"/>
                    <a:pt x="23415" y="0"/>
                  </a:cubicBezTo>
                  <a:close/>
                </a:path>
              </a:pathLst>
            </a:custGeom>
            <a:solidFill>
              <a:srgbClr val="FFFFFF"/>
            </a:solidFill>
          </p:spPr>
        </p:sp>
        <p:sp>
          <p:nvSpPr>
            <p:cNvPr id="12" name="TextBox 12"/>
            <p:cNvSpPr txBox="1"/>
            <p:nvPr/>
          </p:nvSpPr>
          <p:spPr>
            <a:xfrm>
              <a:off x="0" y="-38100"/>
              <a:ext cx="4441157" cy="596360"/>
            </a:xfrm>
            <a:prstGeom prst="rect">
              <a:avLst/>
            </a:prstGeom>
          </p:spPr>
          <p:txBody>
            <a:bodyPr lIns="50800" tIns="50800" rIns="50800" bIns="50800" rtlCol="0" anchor="ctr"/>
            <a:lstStyle/>
            <a:p>
              <a:pPr algn="ctr">
                <a:lnSpc>
                  <a:spcPts val="2659"/>
                </a:lnSpc>
              </a:pPr>
              <a:r>
                <a:rPr lang="en-US" sz="1899">
                  <a:solidFill>
                    <a:srgbClr val="000000"/>
                  </a:solidFill>
                  <a:latin typeface="Montserrat Semi-Bold"/>
                </a:rPr>
                <a:t>Abstraction:</a:t>
              </a:r>
            </a:p>
            <a:p>
              <a:pPr marL="410209" lvl="1" indent="-205105" algn="ctr">
                <a:lnSpc>
                  <a:spcPts val="2659"/>
                </a:lnSpc>
                <a:buFont typeface="Arial"/>
                <a:buChar char="•"/>
              </a:pPr>
              <a:r>
                <a:rPr lang="en-US" sz="1899">
                  <a:solidFill>
                    <a:srgbClr val="000000"/>
                  </a:solidFill>
                  <a:latin typeface="Montserrat"/>
                </a:rPr>
                <a:t>Abstraction refers to the process of hiding the implementation details and showing only the essential features of an object.</a:t>
              </a:r>
            </a:p>
            <a:p>
              <a:pPr marL="410209" lvl="1" indent="-205105" algn="ctr">
                <a:lnSpc>
                  <a:spcPts val="2659"/>
                </a:lnSpc>
                <a:buFont typeface="Arial"/>
                <a:buChar char="•"/>
              </a:pPr>
              <a:r>
                <a:rPr lang="en-US" sz="1899">
                  <a:solidFill>
                    <a:srgbClr val="000000"/>
                  </a:solidFill>
                  <a:latin typeface="Montserrat"/>
                </a:rPr>
                <a:t>Abstract classes and interfaces are used to achieve abstraction in Java.</a:t>
              </a:r>
            </a:p>
            <a:p>
              <a:pPr marL="410209" lvl="1" indent="-205105" algn="ctr">
                <a:lnSpc>
                  <a:spcPts val="2659"/>
                </a:lnSpc>
                <a:buFont typeface="Arial"/>
                <a:buChar char="•"/>
              </a:pPr>
              <a:r>
                <a:rPr lang="en-US" sz="1899">
                  <a:solidFill>
                    <a:srgbClr val="000000"/>
                  </a:solidFill>
                  <a:latin typeface="Montserrat"/>
                </a:rPr>
                <a:t>Abstract classes cannot be instantiated and may contain abstract methods (methods without a body) that must be implemented by concrete subclasses.</a:t>
              </a:r>
            </a:p>
            <a:p>
              <a:pPr marL="410209" lvl="1" indent="-205105" algn="ctr">
                <a:lnSpc>
                  <a:spcPts val="2659"/>
                </a:lnSpc>
                <a:buFont typeface="Arial"/>
                <a:buChar char="•"/>
              </a:pPr>
              <a:r>
                <a:rPr lang="en-US" sz="1899">
                  <a:solidFill>
                    <a:srgbClr val="000000"/>
                  </a:solidFill>
                  <a:latin typeface="Montserrat"/>
                </a:rPr>
                <a:t>Interfaces define a contract of methods that implementing classes must adhere to.</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916</Words>
  <Application>Microsoft Office PowerPoint</Application>
  <PresentationFormat>Custom</PresentationFormat>
  <Paragraphs>80</Paragraphs>
  <Slides>10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Montserrat Bold</vt:lpstr>
      <vt:lpstr>Montserrat</vt:lpstr>
      <vt:lpstr>One Little Font</vt:lpstr>
      <vt:lpstr>Canva Sans</vt:lpstr>
      <vt:lpstr>One Little Font Semi-Bold</vt:lpstr>
      <vt:lpstr>Gochi Hand</vt:lpstr>
      <vt:lpstr>Arial</vt:lpstr>
      <vt:lpstr>Calibri</vt:lpstr>
      <vt:lpstr>Montserrat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and White Creative Scrapbook Project Presentation</dc:title>
  <cp:lastModifiedBy>Harshitha Endreddy</cp:lastModifiedBy>
  <cp:revision>3</cp:revision>
  <dcterms:created xsi:type="dcterms:W3CDTF">2006-08-16T00:00:00Z</dcterms:created>
  <dcterms:modified xsi:type="dcterms:W3CDTF">2024-05-14T07:10:27Z</dcterms:modified>
  <dc:identifier>DAGFLXLScTU</dc:identifier>
</cp:coreProperties>
</file>

<file path=docProps/thumbnail.jpeg>
</file>